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4" r:id="rId2"/>
  </p:sldMasterIdLst>
  <p:notesMasterIdLst>
    <p:notesMasterId r:id="rId37"/>
  </p:notesMasterIdLst>
  <p:sldIdLst>
    <p:sldId id="256" r:id="rId3"/>
    <p:sldId id="284" r:id="rId4"/>
    <p:sldId id="261" r:id="rId5"/>
    <p:sldId id="264" r:id="rId6"/>
    <p:sldId id="270" r:id="rId7"/>
    <p:sldId id="265" r:id="rId8"/>
    <p:sldId id="286" r:id="rId9"/>
    <p:sldId id="275" r:id="rId10"/>
    <p:sldId id="288" r:id="rId11"/>
    <p:sldId id="289" r:id="rId12"/>
    <p:sldId id="290" r:id="rId13"/>
    <p:sldId id="266" r:id="rId14"/>
    <p:sldId id="295" r:id="rId15"/>
    <p:sldId id="297" r:id="rId16"/>
    <p:sldId id="274" r:id="rId17"/>
    <p:sldId id="292" r:id="rId18"/>
    <p:sldId id="304" r:id="rId19"/>
    <p:sldId id="301" r:id="rId20"/>
    <p:sldId id="303" r:id="rId21"/>
    <p:sldId id="293" r:id="rId22"/>
    <p:sldId id="294" r:id="rId23"/>
    <p:sldId id="298" r:id="rId24"/>
    <p:sldId id="299" r:id="rId25"/>
    <p:sldId id="305" r:id="rId26"/>
    <p:sldId id="300" r:id="rId27"/>
    <p:sldId id="306" r:id="rId28"/>
    <p:sldId id="267" r:id="rId29"/>
    <p:sldId id="307" r:id="rId30"/>
    <p:sldId id="308" r:id="rId31"/>
    <p:sldId id="309" r:id="rId32"/>
    <p:sldId id="311" r:id="rId33"/>
    <p:sldId id="310" r:id="rId34"/>
    <p:sldId id="287" r:id="rId35"/>
    <p:sldId id="26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CEF4"/>
    <a:srgbClr val="5B84C2"/>
    <a:srgbClr val="5373B6"/>
    <a:srgbClr val="7EC6F2"/>
    <a:srgbClr val="6E8BC3"/>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0" autoAdjust="0"/>
    <p:restoredTop sz="94660"/>
  </p:normalViewPr>
  <p:slideViewPr>
    <p:cSldViewPr snapToGrid="0" showGuides="1">
      <p:cViewPr varScale="1">
        <p:scale>
          <a:sx n="153" d="100"/>
          <a:sy n="153" d="100"/>
        </p:scale>
        <p:origin x="852" y="150"/>
      </p:cViewPr>
      <p:guideLst>
        <p:guide orient="horz" pos="2160"/>
        <p:guide pos="3863"/>
      </p:guideLst>
    </p:cSldViewPr>
  </p:slideViewPr>
  <p:notesTextViewPr>
    <p:cViewPr>
      <p:scale>
        <a:sx n="1" d="1"/>
        <a:sy n="1" d="1"/>
      </p:scale>
      <p:origin x="0" y="0"/>
    </p:cViewPr>
  </p:notesTextViewPr>
  <p:notesViewPr>
    <p:cSldViewPr snapToGrid="0" showGuides="1">
      <p:cViewPr varScale="1">
        <p:scale>
          <a:sx n="87" d="100"/>
          <a:sy n="87" d="100"/>
        </p:scale>
        <p:origin x="165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55DD7-98D3-4DF9-8042-62DA737E19E4}" type="datetimeFigureOut">
              <a:rPr lang="zh-CN" altLang="en-US" smtClean="0"/>
              <a:t>2022/4/14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3FED25-E983-41C0-A9AE-16E8E6258BE6}" type="slidenum">
              <a:rPr lang="zh-CN" altLang="en-US" smtClean="0"/>
              <a:t>‹#›</a:t>
            </a:fld>
            <a:endParaRPr lang="zh-CN" altLang="en-US"/>
          </a:p>
        </p:txBody>
      </p:sp>
    </p:spTree>
    <p:extLst>
      <p:ext uri="{BB962C8B-B14F-4D97-AF65-F5344CB8AC3E}">
        <p14:creationId xmlns:p14="http://schemas.microsoft.com/office/powerpoint/2010/main" val="2631148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3FED25-E983-41C0-A9AE-16E8E6258BE6}"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3FED25-E983-41C0-A9AE-16E8E6258BE6}"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3FED25-E983-41C0-A9AE-16E8E6258BE6}" type="slidenum">
              <a:rPr lang="zh-CN" altLang="en-US" smtClean="0"/>
              <a:t>5</a:t>
            </a:fld>
            <a:endParaRPr lang="zh-CN" altLang="en-US"/>
          </a:p>
        </p:txBody>
      </p:sp>
    </p:spTree>
    <p:extLst>
      <p:ext uri="{BB962C8B-B14F-4D97-AF65-F5344CB8AC3E}">
        <p14:creationId xmlns:p14="http://schemas.microsoft.com/office/powerpoint/2010/main" val="260236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3FED25-E983-41C0-A9AE-16E8E6258BE6}"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3FED25-E983-41C0-A9AE-16E8E6258BE6}" type="slidenum">
              <a:rPr lang="zh-CN" altLang="en-US" smtClean="0"/>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3FED25-E983-41C0-A9AE-16E8E6258BE6}" type="slidenum">
              <a:rPr lang="zh-CN" altLang="en-US" smtClean="0"/>
              <a:t>27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3FED25-E983-41C0-A9AE-16E8E6258BE6}"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074EFB-CF93-460E-A26A-F4994CB9FBA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1669471124"/>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911294259"/>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378378301"/>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381322096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3828442613"/>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369860677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074EFB-CF93-460E-A26A-F4994CB9FBA6}" type="slidenum">
              <a:rPr lang="zh-CN" altLang="en-US" smtClean="0"/>
              <a:t>‹#›</a:t>
            </a:fld>
            <a:endParaRPr lang="zh-CN" altLang="en-US"/>
          </a:p>
        </p:txBody>
      </p:sp>
      <p:sp>
        <p:nvSpPr>
          <p:cNvPr id="8" name="TextBox 7"/>
          <p:cNvSpPr txBox="1"/>
          <p:nvPr userDrawn="1"/>
        </p:nvSpPr>
        <p:spPr>
          <a:xfrm>
            <a:off x="209533"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2344263838"/>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3094235955"/>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583465044"/>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2504847068"/>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074EFB-CF93-460E-A26A-F4994CB9FBA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2623757653"/>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581413873"/>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59692601"/>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2376516708"/>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4257466953"/>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80288810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2022/4/14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27638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2022/4/14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7613781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4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152920824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383853283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2670322614"/>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4120485869"/>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3569196290"/>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150116274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B2922-742F-413C-ADD8-2B84B73E26BF}" type="datetimeFigureOut">
              <a:rPr lang="zh-CN" altLang="en-US" smtClean="0"/>
              <a:t>2022/4/14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074EFB-CF93-460E-A26A-F4994CB9FBA6}" type="slidenum">
              <a:rPr lang="zh-CN" altLang="en-US" smtClean="0"/>
              <a:t>‹#›</a:t>
            </a:fld>
            <a:endParaRPr lang="zh-CN" altLang="en-US"/>
          </a:p>
        </p:txBody>
      </p:sp>
    </p:spTree>
    <p:extLst>
      <p:ext uri="{BB962C8B-B14F-4D97-AF65-F5344CB8AC3E}">
        <p14:creationId xmlns:p14="http://schemas.microsoft.com/office/powerpoint/2010/main" val="306157392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5B2922-742F-413C-ADD8-2B84B73E26BF}" type="datetimeFigureOut">
              <a:rPr lang="zh-CN" altLang="en-US" smtClean="0"/>
              <a:t>2022/4/14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074EFB-CF93-460E-A26A-F4994CB9FBA6}" type="slidenum">
              <a:rPr lang="zh-CN" altLang="en-US" smtClean="0"/>
              <a:t>‹#›</a:t>
            </a:fld>
            <a:endParaRPr lang="zh-CN" altLang="en-US"/>
          </a:p>
        </p:txBody>
      </p:sp>
      <p:pic>
        <p:nvPicPr>
          <p:cNvPr id="8" name="图片 7">
            <a:extLst>
              <a:ext uri="{FF2B5EF4-FFF2-40B4-BE49-F238E27FC236}">
                <a16:creationId xmlns:a16="http://schemas.microsoft.com/office/drawing/2014/main" id="{4E7EA912-7C13-49CF-A815-62FB2FCCE3A9}"/>
              </a:ext>
            </a:extLst>
          </p:cNvPr>
          <p:cNvPicPr>
            <a:picLocks noChangeAspect="1"/>
          </p:cNvPicPr>
          <p:nvPr userDrawn="1"/>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rot="10800000" flipH="1">
            <a:off x="-1" y="0"/>
            <a:ext cx="3028951" cy="1973408"/>
          </a:xfrm>
          <a:prstGeom prst="rect">
            <a:avLst/>
          </a:prstGeom>
        </p:spPr>
      </p:pic>
      <p:pic>
        <p:nvPicPr>
          <p:cNvPr id="9" name="图片 8">
            <a:extLst>
              <a:ext uri="{FF2B5EF4-FFF2-40B4-BE49-F238E27FC236}">
                <a16:creationId xmlns:a16="http://schemas.microsoft.com/office/drawing/2014/main" id="{564C25CA-2E7F-413F-A4CE-614FB7101B82}"/>
              </a:ext>
            </a:extLst>
          </p:cNvPr>
          <p:cNvPicPr>
            <a:picLocks noChangeAspect="1"/>
          </p:cNvPicPr>
          <p:nvPr userDrawn="1"/>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rot="10800000" flipH="1">
            <a:off x="10001250" y="5201046"/>
            <a:ext cx="2190750" cy="165695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51"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1403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4.bin"/><Relationship Id="rId3" Type="http://schemas.openxmlformats.org/officeDocument/2006/relationships/image" Target="../media/image26.png"/><Relationship Id="rId7" Type="http://schemas.openxmlformats.org/officeDocument/2006/relationships/image" Target="../media/image21.wmf"/><Relationship Id="rId12" Type="http://schemas.openxmlformats.org/officeDocument/2006/relationships/image" Target="../media/image23.emf"/><Relationship Id="rId17" Type="http://schemas.openxmlformats.org/officeDocument/2006/relationships/image" Target="../media/image25.wmf"/><Relationship Id="rId2" Type="http://schemas.openxmlformats.org/officeDocument/2006/relationships/slideLayout" Target="../slideLayouts/slideLayout2.xml"/><Relationship Id="rId16" Type="http://schemas.openxmlformats.org/officeDocument/2006/relationships/oleObject" Target="../embeddings/oleObject5.bin"/><Relationship Id="rId1" Type="http://schemas.openxmlformats.org/officeDocument/2006/relationships/vmlDrawing" Target="../drawings/vmlDrawing5.vml"/><Relationship Id="rId6" Type="http://schemas.openxmlformats.org/officeDocument/2006/relationships/oleObject" Target="../embeddings/oleObject1.bin"/><Relationship Id="rId11" Type="http://schemas.openxmlformats.org/officeDocument/2006/relationships/oleObject" Target="../embeddings/oleObject3.bin"/><Relationship Id="rId5" Type="http://schemas.openxmlformats.org/officeDocument/2006/relationships/image" Target="../media/image28.wmf"/><Relationship Id="rId15" Type="http://schemas.openxmlformats.org/officeDocument/2006/relationships/image" Target="../media/image30.png"/><Relationship Id="rId10" Type="http://schemas.openxmlformats.org/officeDocument/2006/relationships/image" Target="../media/image22.wmf"/><Relationship Id="rId4" Type="http://schemas.openxmlformats.org/officeDocument/2006/relationships/image" Target="../media/image27.png"/><Relationship Id="rId9" Type="http://schemas.openxmlformats.org/officeDocument/2006/relationships/oleObject" Target="../embeddings/oleObject2.bin"/><Relationship Id="rId14" Type="http://schemas.openxmlformats.org/officeDocument/2006/relationships/image" Target="../media/image24.wmf"/></Relationships>
</file>

<file path=ppt/slides/_rels/slide18.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10.bin"/><Relationship Id="rId18" Type="http://schemas.openxmlformats.org/officeDocument/2006/relationships/image" Target="../media/image37.wmf"/><Relationship Id="rId3" Type="http://schemas.openxmlformats.org/officeDocument/2006/relationships/image" Target="../media/image39.png"/><Relationship Id="rId21" Type="http://schemas.openxmlformats.org/officeDocument/2006/relationships/image" Target="../media/image38.wmf"/><Relationship Id="rId7" Type="http://schemas.openxmlformats.org/officeDocument/2006/relationships/oleObject" Target="../embeddings/oleObject7.bin"/><Relationship Id="rId12" Type="http://schemas.openxmlformats.org/officeDocument/2006/relationships/image" Target="../media/image34.wmf"/><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image" Target="../media/image36.wmf"/><Relationship Id="rId20" Type="http://schemas.openxmlformats.org/officeDocument/2006/relationships/oleObject" Target="../embeddings/oleObject13.bin"/><Relationship Id="rId1" Type="http://schemas.openxmlformats.org/officeDocument/2006/relationships/vmlDrawing" Target="../drawings/vmlDrawing6.vml"/><Relationship Id="rId6" Type="http://schemas.openxmlformats.org/officeDocument/2006/relationships/image" Target="../media/image31.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33.wmf"/><Relationship Id="rId19" Type="http://schemas.openxmlformats.org/officeDocument/2006/relationships/image" Target="../media/image28.wmf"/><Relationship Id="rId4" Type="http://schemas.openxmlformats.org/officeDocument/2006/relationships/image" Target="../media/image40.png"/><Relationship Id="rId9" Type="http://schemas.openxmlformats.org/officeDocument/2006/relationships/oleObject" Target="../embeddings/oleObject8.bin"/><Relationship Id="rId14" Type="http://schemas.openxmlformats.org/officeDocument/2006/relationships/image" Target="../media/image35.wmf"/></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39E7A6-19CE-4A75-ABCA-E6A8C662DE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4" name="组合 163"/>
          <p:cNvGrpSpPr/>
          <p:nvPr/>
        </p:nvGrpSpPr>
        <p:grpSpPr>
          <a:xfrm>
            <a:off x="3693795" y="4684979"/>
            <a:ext cx="4960162" cy="403843"/>
            <a:chOff x="3693795" y="4583380"/>
            <a:chExt cx="4960162" cy="403843"/>
          </a:xfrm>
          <a:solidFill>
            <a:srgbClr val="7EC6F2"/>
          </a:solidFill>
        </p:grpSpPr>
        <p:sp>
          <p:nvSpPr>
            <p:cNvPr id="162" name="矩形: 圆角 161"/>
            <p:cNvSpPr/>
            <p:nvPr/>
          </p:nvSpPr>
          <p:spPr>
            <a:xfrm>
              <a:off x="3693795" y="4583380"/>
              <a:ext cx="1983105" cy="4038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矩形: 圆角 162"/>
            <p:cNvSpPr/>
            <p:nvPr/>
          </p:nvSpPr>
          <p:spPr>
            <a:xfrm>
              <a:off x="6403254" y="4583380"/>
              <a:ext cx="2250703" cy="4038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55" name="文本框 39"/>
          <p:cNvSpPr txBox="1"/>
          <p:nvPr/>
        </p:nvSpPr>
        <p:spPr>
          <a:xfrm>
            <a:off x="3789044" y="4721511"/>
            <a:ext cx="179260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bg1"/>
                </a:solidFill>
                <a:cs typeface="+mn-ea"/>
                <a:sym typeface="+mn-lt"/>
              </a:rPr>
              <a:t>汇报人</a:t>
            </a:r>
            <a:r>
              <a:rPr lang="en-US" altLang="zh-CN" dirty="0">
                <a:solidFill>
                  <a:schemeClr val="bg1"/>
                </a:solidFill>
                <a:cs typeface="+mn-ea"/>
                <a:sym typeface="+mn-lt"/>
              </a:rPr>
              <a:t>: </a:t>
            </a:r>
            <a:r>
              <a:rPr lang="zh-CN" altLang="en-US" dirty="0">
                <a:solidFill>
                  <a:schemeClr val="bg1"/>
                </a:solidFill>
                <a:cs typeface="+mn-ea"/>
                <a:sym typeface="+mn-lt"/>
              </a:rPr>
              <a:t>李强</a:t>
            </a:r>
            <a:endParaRPr lang="en-US" altLang="zh-CN" dirty="0">
              <a:solidFill>
                <a:schemeClr val="bg1"/>
              </a:solidFill>
              <a:cs typeface="+mn-ea"/>
              <a:sym typeface="+mn-lt"/>
            </a:endParaRPr>
          </a:p>
        </p:txBody>
      </p:sp>
      <p:sp>
        <p:nvSpPr>
          <p:cNvPr id="160" name="文本框 30"/>
          <p:cNvSpPr txBox="1"/>
          <p:nvPr/>
        </p:nvSpPr>
        <p:spPr>
          <a:xfrm>
            <a:off x="2293620" y="2546424"/>
            <a:ext cx="7543800" cy="10464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6200" dirty="0">
                <a:solidFill>
                  <a:schemeClr val="tx1">
                    <a:lumMod val="75000"/>
                    <a:lumOff val="25000"/>
                  </a:schemeClr>
                </a:solidFill>
                <a:cs typeface="+mn-ea"/>
                <a:sym typeface="+mn-lt"/>
              </a:rPr>
              <a:t>实习期转正述职报告</a:t>
            </a:r>
          </a:p>
        </p:txBody>
      </p:sp>
      <p:sp>
        <p:nvSpPr>
          <p:cNvPr id="165" name="文本框 39"/>
          <p:cNvSpPr txBox="1"/>
          <p:nvPr/>
        </p:nvSpPr>
        <p:spPr>
          <a:xfrm>
            <a:off x="6336243" y="4718689"/>
            <a:ext cx="23847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bg1"/>
                </a:solidFill>
                <a:cs typeface="+mn-ea"/>
                <a:sym typeface="+mn-lt"/>
              </a:rPr>
              <a:t>部门：</a:t>
            </a:r>
            <a:r>
              <a:rPr lang="en-US" altLang="zh-CN" dirty="0" err="1">
                <a:solidFill>
                  <a:schemeClr val="bg1"/>
                </a:solidFill>
                <a:cs typeface="+mn-ea"/>
                <a:sym typeface="+mn-lt"/>
              </a:rPr>
              <a:t>SWorld</a:t>
            </a:r>
            <a:r>
              <a:rPr lang="zh-CN" altLang="en-US" dirty="0">
                <a:solidFill>
                  <a:schemeClr val="bg1"/>
                </a:solidFill>
                <a:cs typeface="+mn-ea"/>
                <a:sym typeface="+mn-lt"/>
              </a:rPr>
              <a:t>项目组</a:t>
            </a:r>
            <a:endParaRPr lang="en-US" altLang="zh-CN"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4804551" y="304457"/>
            <a:ext cx="22053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85000"/>
                    <a:lumOff val="15000"/>
                  </a:schemeClr>
                </a:solidFill>
                <a:cs typeface="+mn-ea"/>
                <a:sym typeface="+mn-lt"/>
              </a:rPr>
              <a:t>核心库的使用</a:t>
            </a:r>
          </a:p>
        </p:txBody>
      </p:sp>
      <p:sp>
        <p:nvSpPr>
          <p:cNvPr id="48" name="圆角矩形 2"/>
          <p:cNvSpPr/>
          <p:nvPr/>
        </p:nvSpPr>
        <p:spPr>
          <a:xfrm>
            <a:off x="633164" y="4903113"/>
            <a:ext cx="2064054" cy="433754"/>
          </a:xfrm>
          <a:prstGeom prst="roundRect">
            <a:avLst/>
          </a:prstGeom>
          <a:solidFill>
            <a:srgbClr val="91C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文本框 52"/>
          <p:cNvSpPr txBox="1"/>
          <p:nvPr/>
        </p:nvSpPr>
        <p:spPr>
          <a:xfrm>
            <a:off x="734985" y="4919935"/>
            <a:ext cx="1917190" cy="400110"/>
          </a:xfrm>
          <a:prstGeom prst="rect">
            <a:avLst/>
          </a:prstGeom>
          <a:noFill/>
        </p:spPr>
        <p:txBody>
          <a:bodyPr wrap="square" rtlCol="0">
            <a:spAutoFit/>
          </a:bodyPr>
          <a:lstStyle/>
          <a:p>
            <a:pPr algn="dist"/>
            <a:r>
              <a:rPr lang="zh-CN" altLang="en-US" sz="2000" dirty="0">
                <a:solidFill>
                  <a:schemeClr val="bg1"/>
                </a:solidFill>
                <a:cs typeface="+mn-ea"/>
                <a:sym typeface="+mn-lt"/>
              </a:rPr>
              <a:t>核心库的使用</a:t>
            </a:r>
          </a:p>
        </p:txBody>
      </p:sp>
      <p:sp>
        <p:nvSpPr>
          <p:cNvPr id="54" name="文本框 53"/>
          <p:cNvSpPr txBox="1"/>
          <p:nvPr/>
        </p:nvSpPr>
        <p:spPr>
          <a:xfrm>
            <a:off x="609256" y="5336867"/>
            <a:ext cx="10973488" cy="1019766"/>
          </a:xfrm>
          <a:prstGeom prst="rect">
            <a:avLst/>
          </a:prstGeom>
          <a:noFill/>
        </p:spPr>
        <p:txBody>
          <a:bodyPr wrap="square" rtlCol="0">
            <a:spAutoFit/>
          </a:bodyPr>
          <a:lstStyle>
            <a:defPPr>
              <a:defRPr lang="zh-CN"/>
            </a:defPPr>
            <a:lvl1pPr>
              <a:lnSpc>
                <a:spcPts val="2500"/>
              </a:lnSpc>
              <a:defRPr sz="1400">
                <a:solidFill>
                  <a:schemeClr val="tx1">
                    <a:lumMod val="85000"/>
                    <a:lumOff val="15000"/>
                  </a:schemeClr>
                </a:solidFill>
                <a:latin typeface="Noto Sans S Chinese Regular" panose="020B0500000000000000" pitchFamily="34" charset="-122"/>
                <a:ea typeface="Noto Sans S Chinese Regular" panose="020B0500000000000000" pitchFamily="34" charset="-122"/>
                <a:cs typeface="文泉驿等宽微米黑" panose="020B0606030804020204" pitchFamily="34" charset="-122"/>
              </a:defRPr>
            </a:lvl1pPr>
          </a:lstStyle>
          <a:p>
            <a:r>
              <a:rPr lang="en-US" altLang="zh-CN" dirty="0">
                <a:latin typeface="Cambria Math" panose="02040503050406030204" pitchFamily="18" charset="0"/>
                <a:ea typeface="Cambria Math" panose="02040503050406030204" pitchFamily="18" charset="0"/>
                <a:cs typeface="+mn-ea"/>
                <a:sym typeface="+mn-lt"/>
              </a:rPr>
              <a:t>Graphics</a:t>
            </a:r>
            <a:r>
              <a:rPr lang="zh-CN" altLang="en-US" sz="1500" dirty="0">
                <a:latin typeface="+mn-lt"/>
                <a:ea typeface="+mn-ea"/>
                <a:cs typeface="+mn-ea"/>
                <a:sym typeface="+mn-lt"/>
              </a:rPr>
              <a:t>中包含了全局唯一的</a:t>
            </a:r>
            <a:r>
              <a:rPr lang="en-US" altLang="zh-CN" dirty="0">
                <a:latin typeface="Cambria Math" panose="02040503050406030204" pitchFamily="18" charset="0"/>
                <a:ea typeface="Cambria Math" panose="02040503050406030204" pitchFamily="18" charset="0"/>
                <a:cs typeface="+mn-ea"/>
                <a:sym typeface="+mn-lt"/>
              </a:rPr>
              <a:t>Device</a:t>
            </a:r>
            <a:r>
              <a:rPr lang="zh-CN" altLang="en-US" dirty="0">
                <a:latin typeface="Cambria Math" panose="02040503050406030204" pitchFamily="18" charset="0"/>
                <a:cs typeface="+mn-ea"/>
                <a:sym typeface="+mn-lt"/>
              </a:rPr>
              <a:t>、</a:t>
            </a:r>
            <a:r>
              <a:rPr lang="en-US" altLang="zh-CN" dirty="0" err="1">
                <a:latin typeface="Cambria Math" panose="02040503050406030204" pitchFamily="18" charset="0"/>
                <a:ea typeface="Cambria Math" panose="02040503050406030204" pitchFamily="18" charset="0"/>
                <a:cs typeface="+mn-ea"/>
                <a:sym typeface="+mn-lt"/>
              </a:rPr>
              <a:t>DeviceContext</a:t>
            </a:r>
            <a:r>
              <a:rPr lang="zh-CN" altLang="en-US" dirty="0">
                <a:latin typeface="Cambria Math" panose="02040503050406030204" pitchFamily="18" charset="0"/>
                <a:cs typeface="+mn-ea"/>
                <a:sym typeface="+mn-lt"/>
              </a:rPr>
              <a:t>、</a:t>
            </a:r>
            <a:r>
              <a:rPr lang="en-US" altLang="zh-CN" dirty="0" err="1">
                <a:latin typeface="Cambria Math" panose="02040503050406030204" pitchFamily="18" charset="0"/>
                <a:ea typeface="Cambria Math" panose="02040503050406030204" pitchFamily="18" charset="0"/>
                <a:cs typeface="+mn-ea"/>
                <a:sym typeface="+mn-lt"/>
              </a:rPr>
              <a:t>RenderTargetView</a:t>
            </a:r>
            <a:r>
              <a:rPr lang="zh-CN" altLang="en-US" sz="1500" dirty="0">
                <a:latin typeface="+mn-lt"/>
                <a:ea typeface="+mn-ea"/>
                <a:cs typeface="+mn-ea"/>
                <a:sym typeface="+mn-lt"/>
              </a:rPr>
              <a:t>和</a:t>
            </a:r>
            <a:r>
              <a:rPr lang="en-US" altLang="zh-CN" dirty="0" err="1">
                <a:latin typeface="Cambria Math" panose="02040503050406030204" pitchFamily="18" charset="0"/>
                <a:ea typeface="Cambria Math" panose="02040503050406030204" pitchFamily="18" charset="0"/>
                <a:cs typeface="+mn-ea"/>
                <a:sym typeface="+mn-lt"/>
              </a:rPr>
              <a:t>DepthStencilView</a:t>
            </a:r>
            <a:r>
              <a:rPr lang="zh-CN" altLang="en-US" dirty="0">
                <a:latin typeface="Cambria Math" panose="02040503050406030204" pitchFamily="18" charset="0"/>
                <a:ea typeface="Cambria Math" panose="02040503050406030204" pitchFamily="18" charset="0"/>
                <a:cs typeface="+mn-ea"/>
                <a:sym typeface="+mn-lt"/>
              </a:rPr>
              <a:t>，</a:t>
            </a:r>
            <a:r>
              <a:rPr lang="en-US" altLang="zh-CN" dirty="0">
                <a:latin typeface="Cambria Math" panose="02040503050406030204" pitchFamily="18" charset="0"/>
                <a:ea typeface="Cambria Math" panose="02040503050406030204" pitchFamily="18" charset="0"/>
                <a:cs typeface="+mn-ea"/>
                <a:sym typeface="+mn-lt"/>
              </a:rPr>
              <a:t>Graphics</a:t>
            </a:r>
            <a:r>
              <a:rPr lang="zh-CN" altLang="en-US" sz="1500" dirty="0">
                <a:latin typeface="+mn-lt"/>
                <a:ea typeface="+mn-ea"/>
                <a:cs typeface="+mn-ea"/>
                <a:sym typeface="+mn-lt"/>
              </a:rPr>
              <a:t>不对外部类公开以上对象，只有</a:t>
            </a:r>
            <a:r>
              <a:rPr lang="en-US" altLang="zh-CN" dirty="0">
                <a:latin typeface="Cambria Math" panose="02040503050406030204" pitchFamily="18" charset="0"/>
                <a:ea typeface="Cambria Math" panose="02040503050406030204" pitchFamily="18" charset="0"/>
                <a:cs typeface="+mn-ea"/>
                <a:sym typeface="+mn-lt"/>
              </a:rPr>
              <a:t>Bindable</a:t>
            </a:r>
            <a:r>
              <a:rPr lang="zh-CN" altLang="en-US" sz="1500" dirty="0">
                <a:latin typeface="+mn-lt"/>
                <a:ea typeface="+mn-ea"/>
                <a:cs typeface="+mn-ea"/>
                <a:sym typeface="+mn-lt"/>
              </a:rPr>
              <a:t>作为</a:t>
            </a:r>
            <a:r>
              <a:rPr lang="en-US" altLang="zh-CN" dirty="0">
                <a:latin typeface="Cambria Math" panose="02040503050406030204" pitchFamily="18" charset="0"/>
                <a:ea typeface="Cambria Math" panose="02040503050406030204" pitchFamily="18" charset="0"/>
                <a:cs typeface="+mn-ea"/>
                <a:sym typeface="+mn-lt"/>
              </a:rPr>
              <a:t>Graphics</a:t>
            </a:r>
            <a:r>
              <a:rPr lang="zh-CN" altLang="en-US" sz="1500" dirty="0">
                <a:latin typeface="+mn-lt"/>
                <a:ea typeface="+mn-ea"/>
                <a:cs typeface="+mn-ea"/>
                <a:sym typeface="+mn-lt"/>
              </a:rPr>
              <a:t>的友元类可以使用以上对象。此外，</a:t>
            </a:r>
            <a:r>
              <a:rPr lang="en-US" altLang="zh-CN" dirty="0">
                <a:latin typeface="Cambria Math" panose="02040503050406030204" pitchFamily="18" charset="0"/>
                <a:ea typeface="Cambria Math" panose="02040503050406030204" pitchFamily="18" charset="0"/>
                <a:cs typeface="+mn-ea"/>
                <a:sym typeface="+mn-lt"/>
              </a:rPr>
              <a:t>Graphics</a:t>
            </a:r>
            <a:r>
              <a:rPr lang="zh-CN" altLang="en-US" sz="1500" dirty="0">
                <a:latin typeface="+mn-lt"/>
                <a:ea typeface="+mn-ea"/>
                <a:cs typeface="+mn-ea"/>
                <a:sym typeface="+mn-lt"/>
              </a:rPr>
              <a:t>负责清除缓冲和将</a:t>
            </a:r>
            <a:r>
              <a:rPr lang="en-US" altLang="zh-CN" dirty="0" err="1">
                <a:latin typeface="Cambria Math" panose="02040503050406030204" pitchFamily="18" charset="0"/>
                <a:ea typeface="Cambria Math" panose="02040503050406030204" pitchFamily="18" charset="0"/>
                <a:cs typeface="+mn-ea"/>
                <a:sym typeface="+mn-lt"/>
              </a:rPr>
              <a:t>RenderTargetView</a:t>
            </a:r>
            <a:r>
              <a:rPr lang="zh-CN" altLang="en-US" sz="1500" dirty="0">
                <a:latin typeface="+mn-lt"/>
                <a:ea typeface="+mn-ea"/>
                <a:cs typeface="+mn-ea"/>
                <a:sym typeface="+mn-lt"/>
              </a:rPr>
              <a:t>中的缓冲复制到</a:t>
            </a:r>
            <a:r>
              <a:rPr lang="en-US" altLang="zh-CN" dirty="0">
                <a:latin typeface="Cambria Math" panose="02040503050406030204" pitchFamily="18" charset="0"/>
                <a:ea typeface="Cambria Math" panose="02040503050406030204" pitchFamily="18" charset="0"/>
                <a:cs typeface="+mn-ea"/>
                <a:sym typeface="+mn-lt"/>
              </a:rPr>
              <a:t>Windows</a:t>
            </a:r>
            <a:r>
              <a:rPr lang="zh-CN" altLang="en-US" sz="1500" dirty="0">
                <a:latin typeface="+mn-lt"/>
                <a:ea typeface="+mn-ea"/>
                <a:cs typeface="+mn-ea"/>
                <a:sym typeface="+mn-lt"/>
              </a:rPr>
              <a:t>窗体缓冲中。</a:t>
            </a:r>
          </a:p>
        </p:txBody>
      </p:sp>
      <p:graphicFrame>
        <p:nvGraphicFramePr>
          <p:cNvPr id="2" name="对象 1">
            <a:extLst>
              <a:ext uri="{FF2B5EF4-FFF2-40B4-BE49-F238E27FC236}">
                <a16:creationId xmlns:a16="http://schemas.microsoft.com/office/drawing/2014/main" id="{7E3C1D03-06D7-4A19-84F4-7AE4C34AAE71}"/>
              </a:ext>
            </a:extLst>
          </p:cNvPr>
          <p:cNvGraphicFramePr>
            <a:graphicFrameLocks noChangeAspect="1"/>
          </p:cNvGraphicFramePr>
          <p:nvPr>
            <p:extLst>
              <p:ext uri="{D42A27DB-BD31-4B8C-83A1-F6EECF244321}">
                <p14:modId xmlns:p14="http://schemas.microsoft.com/office/powerpoint/2010/main" val="273024931"/>
              </p:ext>
            </p:extLst>
          </p:nvPr>
        </p:nvGraphicFramePr>
        <p:xfrm>
          <a:off x="970058" y="802310"/>
          <a:ext cx="10349865" cy="4192504"/>
        </p:xfrm>
        <a:graphic>
          <a:graphicData uri="http://schemas.openxmlformats.org/presentationml/2006/ole">
            <mc:AlternateContent xmlns:mc="http://schemas.openxmlformats.org/markup-compatibility/2006">
              <mc:Choice xmlns:v="urn:schemas-microsoft-com:vml" Requires="v">
                <p:oleObj spid="_x0000_s3299" name="Visio" r:id="rId3" imgW="13233518" imgH="5359282" progId="Visio.Drawing.15">
                  <p:embed/>
                </p:oleObj>
              </mc:Choice>
              <mc:Fallback>
                <p:oleObj name="Visio" r:id="rId3" imgW="13233518" imgH="5359282" progId="Visio.Drawing.15">
                  <p:embed/>
                  <p:pic>
                    <p:nvPicPr>
                      <p:cNvPr id="0" name=""/>
                      <p:cNvPicPr/>
                      <p:nvPr/>
                    </p:nvPicPr>
                    <p:blipFill>
                      <a:blip r:embed="rId4"/>
                      <a:stretch>
                        <a:fillRect/>
                      </a:stretch>
                    </p:blipFill>
                    <p:spPr>
                      <a:xfrm>
                        <a:off x="970058" y="802310"/>
                        <a:ext cx="10349865" cy="4192504"/>
                      </a:xfrm>
                      <a:prstGeom prst="rect">
                        <a:avLst/>
                      </a:prstGeom>
                    </p:spPr>
                  </p:pic>
                </p:oleObj>
              </mc:Fallback>
            </mc:AlternateContent>
          </a:graphicData>
        </a:graphic>
      </p:graphicFrame>
    </p:spTree>
    <p:extLst>
      <p:ext uri="{BB962C8B-B14F-4D97-AF65-F5344CB8AC3E}">
        <p14:creationId xmlns:p14="http://schemas.microsoft.com/office/powerpoint/2010/main" val="1027460163"/>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4804551" y="146903"/>
            <a:ext cx="22053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85000"/>
                    <a:lumOff val="15000"/>
                  </a:schemeClr>
                </a:solidFill>
                <a:cs typeface="+mn-ea"/>
                <a:sym typeface="+mn-lt"/>
              </a:rPr>
              <a:t>可绘制对象</a:t>
            </a:r>
          </a:p>
        </p:txBody>
      </p:sp>
      <p:sp>
        <p:nvSpPr>
          <p:cNvPr id="48" name="圆角矩形 2"/>
          <p:cNvSpPr/>
          <p:nvPr/>
        </p:nvSpPr>
        <p:spPr>
          <a:xfrm>
            <a:off x="843862" y="5015185"/>
            <a:ext cx="2064054" cy="433754"/>
          </a:xfrm>
          <a:prstGeom prst="roundRect">
            <a:avLst/>
          </a:prstGeom>
          <a:solidFill>
            <a:srgbClr val="91C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文本框 52"/>
          <p:cNvSpPr txBox="1"/>
          <p:nvPr/>
        </p:nvSpPr>
        <p:spPr>
          <a:xfrm>
            <a:off x="945683" y="5032007"/>
            <a:ext cx="1917190" cy="400110"/>
          </a:xfrm>
          <a:prstGeom prst="rect">
            <a:avLst/>
          </a:prstGeom>
          <a:noFill/>
        </p:spPr>
        <p:txBody>
          <a:bodyPr wrap="square" rtlCol="0">
            <a:spAutoFit/>
          </a:bodyPr>
          <a:lstStyle/>
          <a:p>
            <a:pPr algn="dist"/>
            <a:r>
              <a:rPr lang="zh-CN" altLang="en-US" sz="2000" dirty="0">
                <a:solidFill>
                  <a:schemeClr val="bg1"/>
                </a:solidFill>
                <a:cs typeface="+mn-ea"/>
                <a:sym typeface="+mn-lt"/>
              </a:rPr>
              <a:t>可绘制对象</a:t>
            </a:r>
          </a:p>
        </p:txBody>
      </p:sp>
      <p:sp>
        <p:nvSpPr>
          <p:cNvPr id="54" name="文本框 53"/>
          <p:cNvSpPr txBox="1"/>
          <p:nvPr/>
        </p:nvSpPr>
        <p:spPr>
          <a:xfrm>
            <a:off x="723212" y="5432117"/>
            <a:ext cx="10909989" cy="1019766"/>
          </a:xfrm>
          <a:prstGeom prst="rect">
            <a:avLst/>
          </a:prstGeom>
          <a:noFill/>
        </p:spPr>
        <p:txBody>
          <a:bodyPr wrap="square" rtlCol="0">
            <a:spAutoFit/>
          </a:bodyPr>
          <a:lstStyle>
            <a:defPPr>
              <a:defRPr lang="zh-CN"/>
            </a:defPPr>
            <a:lvl1pPr>
              <a:lnSpc>
                <a:spcPts val="2500"/>
              </a:lnSpc>
              <a:defRPr sz="1400">
                <a:solidFill>
                  <a:schemeClr val="tx1">
                    <a:lumMod val="85000"/>
                    <a:lumOff val="15000"/>
                  </a:schemeClr>
                </a:solidFill>
                <a:latin typeface="Noto Sans S Chinese Regular" panose="020B0500000000000000" pitchFamily="34" charset="-122"/>
                <a:ea typeface="Noto Sans S Chinese Regular" panose="020B0500000000000000" pitchFamily="34" charset="-122"/>
                <a:cs typeface="文泉驿等宽微米黑" panose="020B0606030804020204" pitchFamily="34" charset="-122"/>
              </a:defRPr>
            </a:lvl1pPr>
          </a:lstStyle>
          <a:p>
            <a:r>
              <a:rPr lang="en-US" altLang="zh-CN" dirty="0">
                <a:latin typeface="Cambria Math" panose="02040503050406030204" pitchFamily="18" charset="0"/>
                <a:ea typeface="Cambria Math" panose="02040503050406030204" pitchFamily="18" charset="0"/>
                <a:cs typeface="+mn-ea"/>
                <a:sym typeface="+mn-lt"/>
              </a:rPr>
              <a:t>Drawable</a:t>
            </a:r>
            <a:r>
              <a:rPr lang="zh-CN" altLang="en-US" sz="1500" dirty="0">
                <a:latin typeface="+mn-lt"/>
                <a:ea typeface="+mn-ea"/>
                <a:cs typeface="+mn-ea"/>
                <a:sym typeface="+mn-lt"/>
              </a:rPr>
              <a:t>是所有可绘制对象的基类，包含一个</a:t>
            </a:r>
            <a:r>
              <a:rPr lang="en-US" altLang="zh-CN" dirty="0" err="1">
                <a:latin typeface="Cambria Math" panose="02040503050406030204" pitchFamily="18" charset="0"/>
                <a:ea typeface="Cambria Math" panose="02040503050406030204" pitchFamily="18" charset="0"/>
                <a:cs typeface="+mn-ea"/>
                <a:sym typeface="+mn-lt"/>
              </a:rPr>
              <a:t>shared_ptr</a:t>
            </a:r>
            <a:r>
              <a:rPr lang="en-US" altLang="zh-CN" dirty="0">
                <a:latin typeface="Cambria Math" panose="02040503050406030204" pitchFamily="18" charset="0"/>
                <a:ea typeface="Cambria Math" panose="02040503050406030204" pitchFamily="18" charset="0"/>
                <a:cs typeface="+mn-ea"/>
                <a:sym typeface="+mn-lt"/>
              </a:rPr>
              <a:t>&lt;Bindable&gt;</a:t>
            </a:r>
            <a:r>
              <a:rPr lang="zh-CN" altLang="en-US" sz="1500" dirty="0">
                <a:latin typeface="+mn-lt"/>
                <a:ea typeface="+mn-ea"/>
                <a:cs typeface="+mn-ea"/>
                <a:sym typeface="+mn-lt"/>
              </a:rPr>
              <a:t>的</a:t>
            </a:r>
            <a:r>
              <a:rPr lang="en-US" altLang="zh-CN" dirty="0">
                <a:latin typeface="Cambria Math" panose="02040503050406030204" pitchFamily="18" charset="0"/>
                <a:ea typeface="Cambria Math" panose="02040503050406030204" pitchFamily="18" charset="0"/>
                <a:cs typeface="+mn-ea"/>
                <a:sym typeface="+mn-lt"/>
              </a:rPr>
              <a:t>vector</a:t>
            </a:r>
            <a:r>
              <a:rPr lang="zh-CN" altLang="en-US" sz="1500" dirty="0">
                <a:latin typeface="+mn-lt"/>
                <a:ea typeface="+mn-ea"/>
                <a:cs typeface="+mn-ea"/>
                <a:sym typeface="+mn-lt"/>
              </a:rPr>
              <a:t>用于保存绘制当前对象的渲染状态。每次调用</a:t>
            </a:r>
            <a:r>
              <a:rPr lang="en-US" altLang="zh-CN" dirty="0">
                <a:latin typeface="Cambria Math" panose="02040503050406030204" pitchFamily="18" charset="0"/>
                <a:ea typeface="Cambria Math" panose="02040503050406030204" pitchFamily="18" charset="0"/>
                <a:cs typeface="+mn-ea"/>
                <a:sym typeface="+mn-lt"/>
              </a:rPr>
              <a:t>Draw</a:t>
            </a:r>
            <a:r>
              <a:rPr lang="zh-CN" altLang="en-US" sz="1500" dirty="0">
                <a:latin typeface="+mn-lt"/>
                <a:ea typeface="+mn-ea"/>
                <a:cs typeface="+mn-ea"/>
                <a:sym typeface="+mn-lt"/>
              </a:rPr>
              <a:t>后，先绑定渲染状态，在调用</a:t>
            </a:r>
            <a:r>
              <a:rPr lang="en-US" altLang="zh-CN" dirty="0">
                <a:latin typeface="Cambria Math" panose="02040503050406030204" pitchFamily="18" charset="0"/>
                <a:ea typeface="Cambria Math" panose="02040503050406030204" pitchFamily="18" charset="0"/>
                <a:cs typeface="+mn-ea"/>
                <a:sym typeface="+mn-lt"/>
              </a:rPr>
              <a:t>Graphics</a:t>
            </a:r>
            <a:r>
              <a:rPr lang="zh-CN" altLang="en-US" sz="1500" dirty="0">
                <a:latin typeface="+mn-lt"/>
                <a:ea typeface="+mn-ea"/>
                <a:cs typeface="+mn-ea"/>
                <a:sym typeface="+mn-lt"/>
              </a:rPr>
              <a:t>的</a:t>
            </a:r>
            <a:r>
              <a:rPr lang="en-US" altLang="zh-CN" dirty="0" err="1">
                <a:latin typeface="Cambria Math" panose="02040503050406030204" pitchFamily="18" charset="0"/>
                <a:ea typeface="Cambria Math" panose="02040503050406030204" pitchFamily="18" charset="0"/>
                <a:cs typeface="+mn-ea"/>
                <a:sym typeface="+mn-lt"/>
              </a:rPr>
              <a:t>DrawIndexed</a:t>
            </a:r>
            <a:r>
              <a:rPr lang="zh-CN" altLang="en-US" sz="1500" dirty="0">
                <a:latin typeface="+mn-lt"/>
                <a:ea typeface="+mn-ea"/>
                <a:cs typeface="+mn-ea"/>
                <a:sym typeface="+mn-lt"/>
              </a:rPr>
              <a:t>的函数进而去调用核心库的</a:t>
            </a:r>
            <a:r>
              <a:rPr lang="en-US" altLang="zh-CN" dirty="0" err="1">
                <a:latin typeface="Cambria Math" panose="02040503050406030204" pitchFamily="18" charset="0"/>
                <a:ea typeface="Cambria Math" panose="02040503050406030204" pitchFamily="18" charset="0"/>
                <a:cs typeface="+mn-ea"/>
                <a:sym typeface="+mn-lt"/>
              </a:rPr>
              <a:t>DrawIndexed</a:t>
            </a:r>
            <a:r>
              <a:rPr lang="zh-CN" altLang="en-US" sz="1500" dirty="0">
                <a:latin typeface="+mn-lt"/>
                <a:ea typeface="+mn-ea"/>
                <a:cs typeface="+mn-ea"/>
                <a:sym typeface="+mn-lt"/>
              </a:rPr>
              <a:t>。每个对象包含两个变换矩阵，</a:t>
            </a:r>
            <a:r>
              <a:rPr lang="en-US" altLang="zh-CN" dirty="0" err="1">
                <a:latin typeface="Cambria Math" panose="02040503050406030204" pitchFamily="18" charset="0"/>
                <a:ea typeface="Cambria Math" panose="02040503050406030204" pitchFamily="18" charset="0"/>
                <a:cs typeface="+mn-ea"/>
                <a:sym typeface="+mn-lt"/>
              </a:rPr>
              <a:t>initTransform</a:t>
            </a:r>
            <a:r>
              <a:rPr lang="zh-CN" altLang="en-US" sz="1500" dirty="0">
                <a:latin typeface="+mn-lt"/>
                <a:ea typeface="+mn-ea"/>
                <a:cs typeface="+mn-ea"/>
                <a:sym typeface="+mn-lt"/>
              </a:rPr>
              <a:t>为自身变换矩阵，</a:t>
            </a:r>
            <a:r>
              <a:rPr lang="en-US" altLang="zh-CN" dirty="0">
                <a:latin typeface="Cambria Math" panose="02040503050406030204" pitchFamily="18" charset="0"/>
                <a:ea typeface="Cambria Math" panose="02040503050406030204" pitchFamily="18" charset="0"/>
                <a:cs typeface="+mn-ea"/>
                <a:sym typeface="+mn-lt"/>
              </a:rPr>
              <a:t>transform</a:t>
            </a:r>
            <a:r>
              <a:rPr lang="zh-CN" altLang="en-US" sz="1500" dirty="0">
                <a:latin typeface="+mn-lt"/>
                <a:ea typeface="+mn-ea"/>
                <a:cs typeface="+mn-ea"/>
                <a:sym typeface="+mn-lt"/>
              </a:rPr>
              <a:t>为父对象变换矩阵。</a:t>
            </a:r>
            <a:r>
              <a:rPr lang="en-US" altLang="zh-CN" dirty="0">
                <a:latin typeface="Cambria Math" panose="02040503050406030204" pitchFamily="18" charset="0"/>
                <a:ea typeface="Cambria Math" panose="02040503050406030204" pitchFamily="18" charset="0"/>
                <a:cs typeface="+mn-ea"/>
                <a:sym typeface="+mn-lt"/>
              </a:rPr>
              <a:t>Plane</a:t>
            </a:r>
            <a:r>
              <a:rPr lang="zh-CN" altLang="en-US" dirty="0">
                <a:latin typeface="Cambria Math" panose="02040503050406030204" pitchFamily="18" charset="0"/>
                <a:cs typeface="+mn-ea"/>
                <a:sym typeface="+mn-lt"/>
              </a:rPr>
              <a:t>、</a:t>
            </a:r>
            <a:r>
              <a:rPr lang="en-US" altLang="zh-CN" dirty="0">
                <a:latin typeface="Cambria Math" panose="02040503050406030204" pitchFamily="18" charset="0"/>
                <a:ea typeface="Cambria Math" panose="02040503050406030204" pitchFamily="18" charset="0"/>
                <a:cs typeface="+mn-ea"/>
                <a:sym typeface="+mn-lt"/>
              </a:rPr>
              <a:t>Mesh</a:t>
            </a:r>
            <a:r>
              <a:rPr lang="zh-CN" altLang="en-US" dirty="0">
                <a:latin typeface="Cambria Math" panose="02040503050406030204" pitchFamily="18" charset="0"/>
                <a:cs typeface="+mn-ea"/>
                <a:sym typeface="+mn-lt"/>
              </a:rPr>
              <a:t>、</a:t>
            </a:r>
            <a:r>
              <a:rPr lang="en-US" altLang="zh-CN" dirty="0" err="1">
                <a:latin typeface="Cambria Math" panose="02040503050406030204" pitchFamily="18" charset="0"/>
                <a:ea typeface="Cambria Math" panose="02040503050406030204" pitchFamily="18" charset="0"/>
                <a:cs typeface="+mn-ea"/>
                <a:sym typeface="+mn-lt"/>
              </a:rPr>
              <a:t>SolidSphere</a:t>
            </a:r>
            <a:r>
              <a:rPr lang="zh-CN" altLang="en-US" sz="1500" dirty="0">
                <a:latin typeface="+mn-lt"/>
                <a:ea typeface="+mn-ea"/>
                <a:cs typeface="+mn-ea"/>
                <a:sym typeface="+mn-lt"/>
              </a:rPr>
              <a:t>均继承自</a:t>
            </a:r>
            <a:r>
              <a:rPr lang="en-US" altLang="zh-CN" dirty="0">
                <a:latin typeface="Cambria Math" panose="02040503050406030204" pitchFamily="18" charset="0"/>
                <a:ea typeface="Cambria Math" panose="02040503050406030204" pitchFamily="18" charset="0"/>
                <a:cs typeface="+mn-ea"/>
                <a:sym typeface="+mn-lt"/>
              </a:rPr>
              <a:t>Drawable</a:t>
            </a:r>
            <a:r>
              <a:rPr lang="zh-CN" altLang="en-US" sz="1500" dirty="0">
                <a:latin typeface="+mn-lt"/>
                <a:ea typeface="+mn-ea"/>
                <a:cs typeface="+mn-ea"/>
                <a:sym typeface="+mn-lt"/>
              </a:rPr>
              <a:t>类。</a:t>
            </a:r>
          </a:p>
        </p:txBody>
      </p:sp>
      <p:graphicFrame>
        <p:nvGraphicFramePr>
          <p:cNvPr id="4" name="对象 3">
            <a:extLst>
              <a:ext uri="{FF2B5EF4-FFF2-40B4-BE49-F238E27FC236}">
                <a16:creationId xmlns:a16="http://schemas.microsoft.com/office/drawing/2014/main" id="{42542376-CB90-401D-8401-B3EB8B92DFDA}"/>
              </a:ext>
            </a:extLst>
          </p:cNvPr>
          <p:cNvGraphicFramePr>
            <a:graphicFrameLocks noChangeAspect="1"/>
          </p:cNvGraphicFramePr>
          <p:nvPr>
            <p:extLst>
              <p:ext uri="{D42A27DB-BD31-4B8C-83A1-F6EECF244321}">
                <p14:modId xmlns:p14="http://schemas.microsoft.com/office/powerpoint/2010/main" val="826548158"/>
              </p:ext>
            </p:extLst>
          </p:nvPr>
        </p:nvGraphicFramePr>
        <p:xfrm>
          <a:off x="1411403" y="547013"/>
          <a:ext cx="8991600" cy="4451350"/>
        </p:xfrm>
        <a:graphic>
          <a:graphicData uri="http://schemas.openxmlformats.org/presentationml/2006/ole">
            <mc:AlternateContent xmlns:mc="http://schemas.openxmlformats.org/markup-compatibility/2006">
              <mc:Choice xmlns:v="urn:schemas-microsoft-com:vml" Requires="v">
                <p:oleObj spid="_x0000_s4322" name="Visio" r:id="rId3" imgW="8991364" imgH="4451025" progId="Visio.Drawing.15">
                  <p:embed/>
                </p:oleObj>
              </mc:Choice>
              <mc:Fallback>
                <p:oleObj name="Visio" r:id="rId3" imgW="8991364" imgH="4451025" progId="Visio.Drawing.15">
                  <p:embed/>
                  <p:pic>
                    <p:nvPicPr>
                      <p:cNvPr id="0" name=""/>
                      <p:cNvPicPr/>
                      <p:nvPr/>
                    </p:nvPicPr>
                    <p:blipFill>
                      <a:blip r:embed="rId4"/>
                      <a:stretch>
                        <a:fillRect/>
                      </a:stretch>
                    </p:blipFill>
                    <p:spPr>
                      <a:xfrm>
                        <a:off x="1411403" y="547013"/>
                        <a:ext cx="8991600" cy="4451350"/>
                      </a:xfrm>
                      <a:prstGeom prst="rect">
                        <a:avLst/>
                      </a:prstGeom>
                    </p:spPr>
                  </p:pic>
                </p:oleObj>
              </mc:Fallback>
            </mc:AlternateContent>
          </a:graphicData>
        </a:graphic>
      </p:graphicFrame>
    </p:spTree>
    <p:extLst>
      <p:ext uri="{BB962C8B-B14F-4D97-AF65-F5344CB8AC3E}">
        <p14:creationId xmlns:p14="http://schemas.microsoft.com/office/powerpoint/2010/main" val="4142797277"/>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9C8610D-50EF-4F85-829E-0CF6D4A6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45" t="4546" r="4545" b="4546"/>
          <a:stretch/>
        </p:blipFill>
        <p:spPr>
          <a:xfrm>
            <a:off x="0" y="0"/>
            <a:ext cx="12192000" cy="6858000"/>
          </a:xfrm>
          <a:prstGeom prst="rect">
            <a:avLst/>
          </a:prstGeom>
        </p:spPr>
      </p:pic>
      <p:sp>
        <p:nvSpPr>
          <p:cNvPr id="30" name="文本框 29"/>
          <p:cNvSpPr txBox="1"/>
          <p:nvPr/>
        </p:nvSpPr>
        <p:spPr>
          <a:xfrm>
            <a:off x="3473449" y="1821440"/>
            <a:ext cx="5270502" cy="1077218"/>
          </a:xfrm>
          <a:prstGeom prst="rect">
            <a:avLst/>
          </a:prstGeom>
          <a:noFill/>
        </p:spPr>
        <p:txBody>
          <a:bodyPr wrap="square" rtlCol="0">
            <a:spAutoFit/>
          </a:bodyPr>
          <a:lstStyle/>
          <a:p>
            <a:pPr algn="ctr"/>
            <a:r>
              <a:rPr lang="en-US" altLang="zh-CN" sz="6400" dirty="0">
                <a:solidFill>
                  <a:srgbClr val="7EC6F2"/>
                </a:solidFill>
                <a:cs typeface="+mn-ea"/>
                <a:sym typeface="+mn-lt"/>
              </a:rPr>
              <a:t>PART  03</a:t>
            </a:r>
            <a:endParaRPr lang="zh-CN" altLang="en-US" sz="6400" dirty="0">
              <a:solidFill>
                <a:srgbClr val="7EC6F2"/>
              </a:solidFill>
              <a:cs typeface="+mn-ea"/>
              <a:sym typeface="+mn-lt"/>
            </a:endParaRPr>
          </a:p>
        </p:txBody>
      </p:sp>
      <p:sp>
        <p:nvSpPr>
          <p:cNvPr id="31" name="文本框 30"/>
          <p:cNvSpPr txBox="1"/>
          <p:nvPr/>
        </p:nvSpPr>
        <p:spPr>
          <a:xfrm>
            <a:off x="3294810" y="3474595"/>
            <a:ext cx="5370991" cy="969496"/>
          </a:xfrm>
          <a:prstGeom prst="rect">
            <a:avLst/>
          </a:prstGeom>
          <a:noFill/>
        </p:spPr>
        <p:txBody>
          <a:bodyPr wrap="square" rtlCol="0">
            <a:spAutoFit/>
          </a:bodyPr>
          <a:lstStyle>
            <a:defPPr>
              <a:defRPr lang="zh-CN"/>
            </a:defPPr>
            <a:lvl1pPr algn="dist">
              <a:defRPr sz="62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r>
              <a:rPr lang="zh-CN" altLang="en-US" sz="5700" dirty="0">
                <a:solidFill>
                  <a:schemeClr val="tx1">
                    <a:lumMod val="75000"/>
                    <a:lumOff val="25000"/>
                  </a:schemeClr>
                </a:solidFill>
                <a:latin typeface="+mn-lt"/>
                <a:ea typeface="+mn-ea"/>
                <a:cs typeface="+mn-ea"/>
                <a:sym typeface="+mn-lt"/>
              </a:rPr>
              <a:t>问题及解决方案</a:t>
            </a:r>
          </a:p>
        </p:txBody>
      </p:sp>
      <p:cxnSp>
        <p:nvCxnSpPr>
          <p:cNvPr id="33" name="直接连接符 32"/>
          <p:cNvCxnSpPr/>
          <p:nvPr/>
        </p:nvCxnSpPr>
        <p:spPr>
          <a:xfrm>
            <a:off x="5772000" y="4961326"/>
            <a:ext cx="648000" cy="0"/>
          </a:xfrm>
          <a:prstGeom prst="line">
            <a:avLst/>
          </a:prstGeom>
          <a:ln w="38100">
            <a:solidFill>
              <a:srgbClr val="7EC6F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折线图&#10;&#10;描述已自动生成">
            <a:extLst>
              <a:ext uri="{FF2B5EF4-FFF2-40B4-BE49-F238E27FC236}">
                <a16:creationId xmlns:a16="http://schemas.microsoft.com/office/drawing/2014/main" id="{AC03919E-E5DA-4F94-8EC8-B1516792D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415" y="3488498"/>
            <a:ext cx="9332218" cy="3075748"/>
          </a:xfrm>
          <a:prstGeom prst="rect">
            <a:avLst/>
          </a:prstGeom>
        </p:spPr>
      </p:pic>
      <p:grpSp>
        <p:nvGrpSpPr>
          <p:cNvPr id="11" name="组合 10"/>
          <p:cNvGrpSpPr/>
          <p:nvPr/>
        </p:nvGrpSpPr>
        <p:grpSpPr>
          <a:xfrm>
            <a:off x="1445518" y="933566"/>
            <a:ext cx="5257800" cy="2205208"/>
            <a:chOff x="5981700" y="1802669"/>
            <a:chExt cx="5257800" cy="1956528"/>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7453791" y="1802669"/>
              <a:ext cx="2499167" cy="353411"/>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23"/>
          <p:cNvSpPr txBox="1"/>
          <p:nvPr/>
        </p:nvSpPr>
        <p:spPr>
          <a:xfrm>
            <a:off x="2991188" y="952760"/>
            <a:ext cx="2352007"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bg1"/>
                </a:solidFill>
                <a:latin typeface="+mn-lt"/>
                <a:ea typeface="+mn-ea"/>
                <a:cs typeface="+mn-ea"/>
                <a:sym typeface="+mn-lt"/>
              </a:rPr>
              <a:t>问题</a:t>
            </a:r>
            <a:r>
              <a:rPr lang="en-US" altLang="zh-CN" sz="1800" dirty="0">
                <a:solidFill>
                  <a:schemeClr val="bg1"/>
                </a:solidFill>
                <a:latin typeface="+mn-lt"/>
                <a:ea typeface="+mn-ea"/>
                <a:cs typeface="+mn-ea"/>
                <a:sym typeface="+mn-lt"/>
              </a:rPr>
              <a:t>1</a:t>
            </a:r>
            <a:r>
              <a:rPr lang="zh-CN" altLang="en-US" sz="1800" dirty="0">
                <a:solidFill>
                  <a:schemeClr val="bg1"/>
                </a:solidFill>
                <a:latin typeface="+mn-lt"/>
                <a:ea typeface="+mn-ea"/>
                <a:cs typeface="+mn-ea"/>
                <a:sym typeface="+mn-lt"/>
              </a:rPr>
              <a:t>：透视扭曲</a:t>
            </a:r>
          </a:p>
        </p:txBody>
      </p:sp>
      <p:sp>
        <p:nvSpPr>
          <p:cNvPr id="2" name="矩形 1"/>
          <p:cNvSpPr/>
          <p:nvPr/>
        </p:nvSpPr>
        <p:spPr>
          <a:xfrm>
            <a:off x="1565026" y="1309184"/>
            <a:ext cx="5051673" cy="1663917"/>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cs typeface="+mn-ea"/>
                <a:sym typeface="+mn-lt"/>
              </a:rPr>
              <a:t>如果将一个不平行于</a:t>
            </a: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xy</a:t>
            </a:r>
            <a:r>
              <a:rPr lang="zh-CN" altLang="en-US" sz="1600" dirty="0">
                <a:solidFill>
                  <a:schemeClr val="tx1">
                    <a:lumMod val="85000"/>
                    <a:lumOff val="15000"/>
                  </a:schemeClr>
                </a:solidFill>
                <a:cs typeface="+mn-ea"/>
                <a:sym typeface="+mn-lt"/>
              </a:rPr>
              <a:t>平面的三角形透视投影到</a:t>
            </a:r>
            <a:r>
              <a:rPr lang="en-US" altLang="zh-CN" sz="14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xy</a:t>
            </a:r>
            <a:r>
              <a:rPr lang="zh-CN" altLang="en-US" sz="1600" dirty="0">
                <a:solidFill>
                  <a:schemeClr val="tx1">
                    <a:lumMod val="85000"/>
                    <a:lumOff val="15000"/>
                  </a:schemeClr>
                </a:solidFill>
                <a:cs typeface="+mn-ea"/>
                <a:sym typeface="+mn-lt"/>
              </a:rPr>
              <a:t>平面，然后做插值，计算出各像素点的属性后得到的图像存在透视扭曲的现象。</a:t>
            </a:r>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sym typeface="+mn-lt"/>
              </a:rPr>
              <a:t>透视扭曲出现的原因是因为在透视投影中，视锥体是一个不规则的立方体，</a:t>
            </a:r>
            <a:r>
              <a:rPr lang="zh-CN" altLang="en-US" sz="1600" b="1" dirty="0">
                <a:solidFill>
                  <a:schemeClr val="tx1">
                    <a:lumMod val="85000"/>
                    <a:lumOff val="15000"/>
                  </a:schemeClr>
                </a:solidFill>
                <a:latin typeface="Times New Roman" panose="02020603050405020304" pitchFamily="18" charset="0"/>
                <a:cs typeface="Times New Roman" panose="02020603050405020304" pitchFamily="18" charset="0"/>
                <a:sym typeface="+mn-lt"/>
              </a:rPr>
              <a:t>将点</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mn-lt"/>
              </a:rPr>
              <a:t>(x</a:t>
            </a:r>
            <a:r>
              <a:rPr lang="zh-CN" altLang="en-US" sz="1600" b="1" dirty="0">
                <a:solidFill>
                  <a:schemeClr val="tx1">
                    <a:lumMod val="85000"/>
                    <a:lumOff val="15000"/>
                  </a:schemeClr>
                </a:solidFill>
                <a:latin typeface="Cambria Math" panose="02040503050406030204" pitchFamily="18" charset="0"/>
                <a:cs typeface="Times New Roman" panose="02020603050405020304" pitchFamily="18" charset="0"/>
                <a:sym typeface="+mn-lt"/>
              </a:rPr>
              <a:t>，</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mn-lt"/>
              </a:rPr>
              <a:t>y</a:t>
            </a:r>
            <a:r>
              <a:rPr lang="zh-CN" altLang="en-US" sz="1600" b="1" dirty="0">
                <a:solidFill>
                  <a:schemeClr val="tx1">
                    <a:lumMod val="85000"/>
                    <a:lumOff val="15000"/>
                  </a:schemeClr>
                </a:solidFill>
                <a:latin typeface="Cambria Math" panose="02040503050406030204" pitchFamily="18" charset="0"/>
                <a:cs typeface="Times New Roman" panose="02020603050405020304" pitchFamily="18" charset="0"/>
                <a:sym typeface="+mn-lt"/>
              </a:rPr>
              <a:t>，</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mn-lt"/>
              </a:rPr>
              <a:t>z)</a:t>
            </a:r>
            <a:r>
              <a:rPr lang="zh-CN" altLang="en-US" sz="1600" b="1" dirty="0">
                <a:solidFill>
                  <a:schemeClr val="tx1">
                    <a:lumMod val="85000"/>
                    <a:lumOff val="15000"/>
                  </a:schemeClr>
                </a:solidFill>
                <a:latin typeface="Times New Roman" panose="02020603050405020304" pitchFamily="18" charset="0"/>
                <a:cs typeface="Times New Roman" panose="02020603050405020304" pitchFamily="18" charset="0"/>
                <a:sym typeface="+mn-lt"/>
              </a:rPr>
              <a:t>中的</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mn-lt"/>
              </a:rPr>
              <a:t>x</a:t>
            </a:r>
            <a:r>
              <a:rPr lang="zh-CN" altLang="en-US" sz="1600" b="1" dirty="0">
                <a:solidFill>
                  <a:schemeClr val="tx1">
                    <a:lumMod val="85000"/>
                    <a:lumOff val="15000"/>
                  </a:schemeClr>
                </a:solidFill>
                <a:latin typeface="Cambria Math" panose="02040503050406030204" pitchFamily="18" charset="0"/>
                <a:cs typeface="Times New Roman" panose="02020603050405020304" pitchFamily="18" charset="0"/>
                <a:sym typeface="+mn-lt"/>
              </a:rPr>
              <a:t>，</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mn-lt"/>
              </a:rPr>
              <a:t>y</a:t>
            </a:r>
            <a:r>
              <a:rPr lang="zh-CN" altLang="en-US" sz="1600" b="1" dirty="0">
                <a:solidFill>
                  <a:schemeClr val="tx1">
                    <a:lumMod val="85000"/>
                    <a:lumOff val="15000"/>
                  </a:schemeClr>
                </a:solidFill>
                <a:latin typeface="Times New Roman" panose="02020603050405020304" pitchFamily="18" charset="0"/>
                <a:cs typeface="Times New Roman" panose="02020603050405020304" pitchFamily="18" charset="0"/>
                <a:sym typeface="+mn-lt"/>
              </a:rPr>
              <a:t>投影到近平面上时会根据</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mn-lt"/>
              </a:rPr>
              <a:t>z</a:t>
            </a:r>
            <a:r>
              <a:rPr lang="zh-CN" altLang="en-US" sz="1600" b="1" dirty="0">
                <a:solidFill>
                  <a:schemeClr val="tx1">
                    <a:lumMod val="85000"/>
                    <a:lumOff val="15000"/>
                  </a:schemeClr>
                </a:solidFill>
                <a:latin typeface="Times New Roman" panose="02020603050405020304" pitchFamily="18" charset="0"/>
                <a:cs typeface="Times New Roman" panose="02020603050405020304" pitchFamily="18" charset="0"/>
                <a:sym typeface="+mn-lt"/>
              </a:rPr>
              <a:t>值进行压缩</a:t>
            </a:r>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sym typeface="+mn-lt"/>
              </a:rPr>
              <a:t>。</a:t>
            </a:r>
            <a:endParaRPr lang="zh-CN" altLang="en-US" sz="1600" dirty="0">
              <a:solidFill>
                <a:schemeClr val="tx1">
                  <a:lumMod val="85000"/>
                  <a:lumOff val="15000"/>
                </a:schemeClr>
              </a:solidFill>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6" name="图片 5">
            <a:extLst>
              <a:ext uri="{FF2B5EF4-FFF2-40B4-BE49-F238E27FC236}">
                <a16:creationId xmlns:a16="http://schemas.microsoft.com/office/drawing/2014/main" id="{C8133D77-1246-47D3-9E59-30878DFBE5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1194" y="665432"/>
            <a:ext cx="4557334" cy="2259678"/>
          </a:xfrm>
          <a:prstGeom prst="rect">
            <a:avLst/>
          </a:prstGeom>
          <a:ln>
            <a:noFill/>
          </a:ln>
          <a:effectLst>
            <a:softEdge rad="112500"/>
          </a:effectLst>
        </p:spPr>
      </p:pic>
    </p:spTree>
    <p:extLst>
      <p:ext uri="{BB962C8B-B14F-4D97-AF65-F5344CB8AC3E}">
        <p14:creationId xmlns:p14="http://schemas.microsoft.com/office/powerpoint/2010/main" val="2488979712"/>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E5B741-6284-4F6E-9A11-CEC7A9345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179" y="903082"/>
            <a:ext cx="3749458" cy="1883289"/>
          </a:xfrm>
          <a:prstGeom prst="rect">
            <a:avLst/>
          </a:prstGeom>
        </p:spPr>
      </p:pic>
      <p:grpSp>
        <p:nvGrpSpPr>
          <p:cNvPr id="8" name="组合 7">
            <a:extLst>
              <a:ext uri="{FF2B5EF4-FFF2-40B4-BE49-F238E27FC236}">
                <a16:creationId xmlns:a16="http://schemas.microsoft.com/office/drawing/2014/main" id="{C74E1C4D-879A-4495-BA42-EE58E97DAAD8}"/>
              </a:ext>
            </a:extLst>
          </p:cNvPr>
          <p:cNvGrpSpPr/>
          <p:nvPr/>
        </p:nvGrpSpPr>
        <p:grpSpPr>
          <a:xfrm>
            <a:off x="1208762" y="492572"/>
            <a:ext cx="10928959" cy="6315321"/>
            <a:chOff x="5981700" y="1914672"/>
            <a:chExt cx="5257800" cy="1844525"/>
          </a:xfrm>
        </p:grpSpPr>
        <p:sp>
          <p:nvSpPr>
            <p:cNvPr id="9" name="矩形: 圆角 8">
              <a:extLst>
                <a:ext uri="{FF2B5EF4-FFF2-40B4-BE49-F238E27FC236}">
                  <a16:creationId xmlns:a16="http://schemas.microsoft.com/office/drawing/2014/main" id="{E1A0D7D9-3DA6-474F-991F-6E1F0A4080AF}"/>
                </a:ext>
              </a:extLst>
            </p:cNvPr>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9">
              <a:extLst>
                <a:ext uri="{FF2B5EF4-FFF2-40B4-BE49-F238E27FC236}">
                  <a16:creationId xmlns:a16="http://schemas.microsoft.com/office/drawing/2014/main" id="{79DBBC7E-F9EB-4D94-97EE-D0F7F5F3C1F5}"/>
                </a:ext>
              </a:extLst>
            </p:cNvPr>
            <p:cNvSpPr/>
            <p:nvPr/>
          </p:nvSpPr>
          <p:spPr>
            <a:xfrm>
              <a:off x="7798517" y="1914672"/>
              <a:ext cx="1218070" cy="116861"/>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2" name="矩形 21"/>
          <p:cNvSpPr/>
          <p:nvPr/>
        </p:nvSpPr>
        <p:spPr bwMode="auto">
          <a:xfrm>
            <a:off x="5050702" y="482173"/>
            <a:ext cx="22053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cs typeface="+mn-ea"/>
                <a:sym typeface="+mn-lt"/>
              </a:rPr>
              <a:t>解决方案</a:t>
            </a: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A9F76C-9282-46CF-8260-253FB647C111}"/>
                  </a:ext>
                </a:extLst>
              </p:cNvPr>
              <p:cNvSpPr txBox="1"/>
              <p:nvPr/>
            </p:nvSpPr>
            <p:spPr>
              <a:xfrm>
                <a:off x="2179506" y="1245373"/>
                <a:ext cx="4265469" cy="5031249"/>
              </a:xfrm>
              <a:prstGeom prst="rect">
                <a:avLst/>
              </a:prstGeom>
              <a:noFill/>
            </p:spPr>
            <p:txBody>
              <a:bodyPr wrap="square" rtlCol="0">
                <a:spAutoFit/>
              </a:bodyPr>
              <a:lstStyle/>
              <a:p>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𝑑</m:t>
                        </m:r>
                      </m:den>
                    </m:f>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𝑑</m:t>
                        </m:r>
                      </m:den>
                    </m:f>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(1)</a:t>
                </a:r>
              </a:p>
              <a:p>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2</m:t>
                            </m:r>
                          </m:sub>
                        </m:sSub>
                      </m:num>
                      <m:den>
                        <m:r>
                          <a:rPr lang="en-US" altLang="zh-CN" b="0" i="1" smtClean="0">
                            <a:latin typeface="Cambria Math" panose="02040503050406030204" pitchFamily="18" charset="0"/>
                          </a:rPr>
                          <m:t>𝑑</m:t>
                        </m:r>
                      </m:den>
                    </m:f>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num>
                      <m:den>
                        <m:r>
                          <a:rPr lang="en-US" altLang="zh-CN" b="0" i="1" smtClean="0">
                            <a:latin typeface="Cambria Math" panose="02040503050406030204" pitchFamily="18" charset="0"/>
                          </a:rPr>
                          <m:t>𝑑</m:t>
                        </m:r>
                      </m:den>
                    </m:f>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p>
              <a:p>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𝑡</m:t>
                            </m:r>
                          </m:sub>
                        </m:sSub>
                      </m:num>
                      <m:den>
                        <m:r>
                          <a:rPr lang="en-US" altLang="zh-CN" b="0" i="1" smtClean="0">
                            <a:latin typeface="Cambria Math" panose="02040503050406030204" pitchFamily="18" charset="0"/>
                          </a:rPr>
                          <m:t>𝑑</m:t>
                        </m:r>
                      </m:den>
                    </m:f>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num>
                      <m:den>
                        <m:r>
                          <a:rPr lang="en-US" altLang="zh-CN" b="0" i="1" smtClean="0">
                            <a:latin typeface="Cambria Math" panose="02040503050406030204" pitchFamily="18" charset="0"/>
                          </a:rPr>
                          <m:t>𝑑</m:t>
                        </m:r>
                      </m:den>
                    </m:f>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(3)</a:t>
                </a: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(4)</a:t>
                </a: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(5)</a:t>
                </a: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(6)</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将</a:t>
                </a:r>
                <a:r>
                  <a:rPr lang="en-US" altLang="zh-CN"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(5)</a:t>
                </a:r>
                <a:r>
                  <a:rPr lang="zh-CN" altLang="en-US" dirty="0">
                    <a:latin typeface="Times New Roman" panose="02020603050405020304" pitchFamily="18" charset="0"/>
                    <a:ea typeface="宋体" panose="02010600030101010101" pitchFamily="2" charset="-122"/>
                    <a:cs typeface="Times New Roman" panose="02020603050405020304" pitchFamily="18" charset="0"/>
                  </a:rPr>
                  <a:t>带入</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𝑑</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2</m:t>
                                    </m:r>
                                  </m:sub>
                                </m:sSub>
                              </m:num>
                              <m:den>
                                <m:r>
                                  <a:rPr lang="en-US" altLang="zh-CN" i="1">
                                    <a:latin typeface="Cambria Math" panose="02040503050406030204" pitchFamily="18" charset="0"/>
                                  </a:rPr>
                                  <m:t>𝑑</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num>
                              <m:den>
                                <m:r>
                                  <a:rPr lang="en-US" altLang="zh-CN" i="1">
                                    <a:latin typeface="Cambria Math" panose="02040503050406030204" pitchFamily="18" charset="0"/>
                                  </a:rPr>
                                  <m:t>𝑑</m:t>
                                </m:r>
                              </m:den>
                            </m:f>
                          </m:e>
                        </m:d>
                        <m:r>
                          <a:rPr lang="en-US" altLang="zh-CN" b="0" i="1" smtClean="0">
                            <a:latin typeface="Cambria Math" panose="02040503050406030204" pitchFamily="18" charset="0"/>
                          </a:rPr>
                          <m:t>)</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r>
                          <a:rPr lang="en-US" altLang="zh-CN" i="1">
                            <a:latin typeface="Cambria Math" panose="02040503050406030204" pitchFamily="18" charset="0"/>
                          </a:rPr>
                          <m:t>)</m:t>
                        </m:r>
                      </m:den>
                    </m:f>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(7)</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将</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带入</a:t>
                </a:r>
                <a:r>
                  <a:rPr lang="en-US" altLang="zh-CN" dirty="0">
                    <a:latin typeface="Times New Roman" panose="02020603050405020304" pitchFamily="18" charset="0"/>
                    <a:ea typeface="宋体" panose="02010600030101010101" pitchFamily="2" charset="-122"/>
                    <a:cs typeface="Times New Roman" panose="02020603050405020304" pitchFamily="18" charset="0"/>
                  </a:rPr>
                  <a:t>(7)</a:t>
                </a: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𝑑</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2</m:t>
                                    </m:r>
                                  </m:sub>
                                </m:sSub>
                              </m:num>
                              <m:den>
                                <m:r>
                                  <a:rPr lang="en-US" altLang="zh-CN" i="1">
                                    <a:latin typeface="Cambria Math" panose="02040503050406030204" pitchFamily="18" charset="0"/>
                                  </a:rPr>
                                  <m:t>𝑑</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num>
                              <m:den>
                                <m:r>
                                  <a:rPr lang="en-US" altLang="zh-CN" i="1">
                                    <a:latin typeface="Cambria Math" panose="02040503050406030204" pitchFamily="18" charset="0"/>
                                  </a:rPr>
                                  <m:t>𝑑</m:t>
                                </m:r>
                              </m:den>
                            </m:f>
                          </m:e>
                        </m:d>
                        <m:r>
                          <a:rPr lang="en-US" altLang="zh-CN" b="0" i="1" smtClean="0">
                            <a:latin typeface="Cambria Math" panose="02040503050406030204" pitchFamily="18" charset="0"/>
                          </a:rPr>
                          <m:t>)</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r>
                          <a:rPr lang="en-US" altLang="zh-CN" i="1">
                            <a:latin typeface="Cambria Math" panose="02040503050406030204" pitchFamily="18" charset="0"/>
                          </a:rPr>
                          <m:t>)</m:t>
                        </m:r>
                      </m:den>
                    </m:f>
                  </m:oMath>
                </a14:m>
                <a:r>
                  <a:rPr lang="en-US" altLang="zh-CN" i="1" dirty="0">
                    <a:latin typeface="Cambria Math" panose="02040503050406030204" pitchFamily="18" charset="0"/>
                  </a:rPr>
                  <a:t> </a:t>
                </a:r>
              </a:p>
              <a:p>
                <a14:m>
                  <m:oMath xmlns:m="http://schemas.openxmlformats.org/officeDocument/2006/math">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r>
                          <a:rPr lang="en-US" altLang="zh-CN" i="1">
                            <a:latin typeface="Cambria Math" panose="02040503050406030204" pitchFamily="18" charset="0"/>
                          </a:rPr>
                          <m:t>)</m:t>
                        </m:r>
                      </m:den>
                    </m:f>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(8)</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将</a:t>
                </a:r>
                <a:r>
                  <a:rPr lang="en-US" altLang="zh-CN"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dirty="0">
                    <a:latin typeface="Times New Roman" panose="02020603050405020304" pitchFamily="18" charset="0"/>
                    <a:ea typeface="宋体" panose="02010600030101010101" pitchFamily="2" charset="-122"/>
                    <a:cs typeface="Times New Roman" panose="02020603050405020304" pitchFamily="18" charset="0"/>
                  </a:rPr>
                  <a:t>带入</a:t>
                </a:r>
                <a:r>
                  <a:rPr lang="en-US" altLang="zh-CN" dirty="0">
                    <a:latin typeface="Times New Roman" panose="02020603050405020304" pitchFamily="18" charset="0"/>
                    <a:ea typeface="宋体" panose="02010600030101010101" pitchFamily="2" charset="-122"/>
                    <a:cs typeface="Times New Roman" panose="02020603050405020304" pitchFamily="18" charset="0"/>
                  </a:rPr>
                  <a:t>(8)</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e>
                    </m:d>
                    <m:r>
                      <a:rPr lang="en-US" altLang="zh-CN" b="0" i="0" smtClean="0">
                        <a:latin typeface="Cambria Math" panose="02040503050406030204" pitchFamily="18" charset="0"/>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r>
                          <a:rPr lang="en-US" altLang="zh-CN" i="1">
                            <a:latin typeface="Cambria Math" panose="02040503050406030204" pitchFamily="18" charset="0"/>
                          </a:rPr>
                          <m:t>)</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r>
                          <a:rPr lang="en-US" altLang="zh-CN" i="1">
                            <a:latin typeface="Cambria Math" panose="02040503050406030204" pitchFamily="18" charset="0"/>
                          </a:rPr>
                          <m:t>)</m:t>
                        </m:r>
                      </m:den>
                    </m:f>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5" name="文本框 4">
                <a:extLst>
                  <a:ext uri="{FF2B5EF4-FFF2-40B4-BE49-F238E27FC236}">
                    <a16:creationId xmlns:a16="http://schemas.microsoft.com/office/drawing/2014/main" id="{2CA9F76C-9282-46CF-8260-253FB647C111}"/>
                  </a:ext>
                </a:extLst>
              </p:cNvPr>
              <p:cNvSpPr txBox="1">
                <a:spLocks noRot="1" noChangeAspect="1" noMove="1" noResize="1" noEditPoints="1" noAdjustHandles="1" noChangeArrowheads="1" noChangeShapeType="1" noTextEdit="1"/>
              </p:cNvSpPr>
              <p:nvPr/>
            </p:nvSpPr>
            <p:spPr>
              <a:xfrm>
                <a:off x="2179506" y="1245373"/>
                <a:ext cx="4265469" cy="5031249"/>
              </a:xfrm>
              <a:prstGeom prst="rect">
                <a:avLst/>
              </a:prstGeom>
              <a:blipFill>
                <a:blip r:embed="rId3"/>
                <a:stretch>
                  <a:fillRect l="-12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487B045-CFBA-4B81-81B9-CE1434B559AC}"/>
                  </a:ext>
                </a:extLst>
              </p:cNvPr>
              <p:cNvSpPr txBox="1"/>
              <p:nvPr/>
            </p:nvSpPr>
            <p:spPr>
              <a:xfrm>
                <a:off x="6596743" y="2766757"/>
                <a:ext cx="5171688" cy="4111960"/>
              </a:xfrm>
              <a:prstGeom prst="rect">
                <a:avLst/>
              </a:prstGeom>
              <a:noFill/>
            </p:spPr>
            <p:txBody>
              <a:bodyPr wrap="square" rtlCol="0">
                <a:spAutoFit/>
              </a:bodyPr>
              <a:lstStyle/>
              <a:p>
                <a14:m>
                  <m:oMath xmlns:m="http://schemas.openxmlformats.org/officeDocument/2006/math">
                    <m:r>
                      <m:rPr>
                        <m:sty m:val="p"/>
                      </m:rPr>
                      <a:rPr lang="en-US" altLang="zh-CN" i="1" smtClean="0">
                        <a:latin typeface="Cambria Math" panose="02040503050406030204" pitchFamily="18" charset="0"/>
                      </a:rPr>
                      <m:t>t</m:t>
                    </m:r>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den>
                    </m:f>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(10)</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将</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带入</a:t>
                </a:r>
                <a:r>
                  <a:rPr lang="en-US" altLang="zh-CN" dirty="0">
                    <a:latin typeface="Times New Roman" panose="02020603050405020304" pitchFamily="18" charset="0"/>
                    <a:ea typeface="宋体" panose="02010600030101010101" pitchFamily="2" charset="-122"/>
                    <a:cs typeface="Times New Roman" panose="02020603050405020304" pitchFamily="18" charset="0"/>
                  </a:rPr>
                  <a:t>(6)</a:t>
                </a: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𝑠</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r>
                      <a:rPr lang="zh-CN" altLang="en-US" i="1" smtClean="0">
                        <a:latin typeface="Cambria Math" panose="02040503050406030204" pitchFamily="18" charset="0"/>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(11)</a:t>
                </a:r>
              </a:p>
              <a:p>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b="0" i="1" dirty="0" smtClean="0">
                                    <a:latin typeface="Cambria Math" panose="02040503050406030204" pitchFamily="18" charset="0"/>
                                  </a:rPr>
                                  <m:t>1</m:t>
                                </m:r>
                              </m:sub>
                            </m:sSub>
                          </m:den>
                        </m:f>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b="0" i="1" dirty="0" smtClean="0">
                                    <a:latin typeface="Cambria Math" panose="02040503050406030204" pitchFamily="18" charset="0"/>
                                  </a:rPr>
                                  <m:t>2</m:t>
                                </m:r>
                              </m:sub>
                            </m:sSub>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b="0" i="1" dirty="0" smtClean="0">
                                    <a:latin typeface="Cambria Math" panose="02040503050406030204" pitchFamily="18" charset="0"/>
                                  </a:rPr>
                                  <m:t>1</m:t>
                                </m:r>
                              </m:sub>
                            </m:sSub>
                          </m:den>
                        </m:f>
                        <m:r>
                          <a:rPr lang="en-US" altLang="zh-CN" b="0" i="1" dirty="0" smtClean="0">
                            <a:latin typeface="Cambria Math" panose="02040503050406030204" pitchFamily="18" charset="0"/>
                          </a:rPr>
                          <m:t>)</m:t>
                        </m:r>
                      </m:den>
                    </m:f>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(12)</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(13)</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将</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带入</a:t>
                </a:r>
                <a:r>
                  <a:rPr lang="en-US" altLang="zh-CN" dirty="0">
                    <a:latin typeface="Times New Roman" panose="02020603050405020304" pitchFamily="18" charset="0"/>
                    <a:ea typeface="宋体" panose="02010600030101010101" pitchFamily="2" charset="-122"/>
                    <a:cs typeface="Times New Roman" panose="02020603050405020304" pitchFamily="18" charset="0"/>
                  </a:rPr>
                  <a:t>(13)</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𝑠</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num>
                      <m:den>
                        <m:r>
                          <a:rPr lang="en-US" altLang="zh-CN" i="1">
                            <a:latin typeface="Cambria Math" panose="02040503050406030204" pitchFamily="18" charset="0"/>
                          </a:rPr>
                          <m:t>𝑠</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r>
                          <a:rPr lang="en-US" altLang="zh-CN" i="1">
                            <a:latin typeface="Cambria Math" panose="02040503050406030204" pitchFamily="18" charset="0"/>
                          </a:rPr>
                          <m:t>+(1−</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2</m:t>
                            </m:r>
                          </m:sub>
                        </m:sSub>
                      </m:den>
                    </m:f>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(14)</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2</m:t>
                                </m:r>
                              </m:sub>
                            </m:sSub>
                          </m:num>
                          <m:den>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2</m:t>
                                </m:r>
                              </m:sub>
                            </m:sSub>
                          </m:den>
                        </m:f>
                        <m:r>
                          <m:rPr>
                            <m:nor/>
                          </m:rPr>
                          <a:rPr lang="en-US" altLang="zh-CN" dirty="0">
                            <a:latin typeface="Times New Roman" panose="02020603050405020304" pitchFamily="18" charset="0"/>
                            <a:ea typeface="宋体" panose="02010600030101010101" pitchFamily="2" charset="-122"/>
                            <a:cs typeface="Times New Roman" panose="02020603050405020304" pitchFamily="18" charset="0"/>
                          </a:rPr>
                          <m:t>− </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den>
                        </m:f>
                        <m:r>
                          <m:rPr>
                            <m:nor/>
                          </m:rPr>
                          <a:rPr lang="en-US" altLang="zh-CN" dirty="0">
                            <a:latin typeface="Times New Roman" panose="02020603050405020304" pitchFamily="18" charset="0"/>
                            <a:ea typeface="宋体" panose="02010600030101010101" pitchFamily="2" charset="-122"/>
                            <a:cs typeface="Times New Roman" panose="02020603050405020304" pitchFamily="18" charset="0"/>
                          </a:rPr>
                          <m:t>))</m:t>
                        </m:r>
                      </m:num>
                      <m:den>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2</m:t>
                                </m:r>
                              </m:sub>
                            </m:sSub>
                          </m:den>
                        </m:f>
                        <m:r>
                          <m:rPr>
                            <m:nor/>
                          </m:rPr>
                          <a:rPr lang="en-US" altLang="zh-CN" dirty="0">
                            <a:latin typeface="Times New Roman" panose="02020603050405020304" pitchFamily="18" charset="0"/>
                            <a:ea typeface="宋体" panose="02010600030101010101" pitchFamily="2" charset="-122"/>
                            <a:cs typeface="Times New Roman" panose="02020603050405020304" pitchFamily="18" charset="0"/>
                          </a:rPr>
                          <m:t>− </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den>
                        </m:f>
                        <m:r>
                          <m:rPr>
                            <m:nor/>
                          </m:rPr>
                          <a:rPr lang="en-US" altLang="zh-CN" dirty="0">
                            <a:latin typeface="Times New Roman" panose="02020603050405020304" pitchFamily="18" charset="0"/>
                            <a:ea typeface="宋体" panose="02010600030101010101" pitchFamily="2" charset="-122"/>
                            <a:cs typeface="Times New Roman" panose="02020603050405020304" pitchFamily="18" charset="0"/>
                          </a:rPr>
                          <m:t>)</m:t>
                        </m:r>
                      </m:den>
                    </m:f>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(15)</a:t>
                </a:r>
              </a:p>
              <a:p>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𝐼</m:t>
                        </m:r>
                      </m:e>
                      <m:sub>
                        <m:r>
                          <a:rPr lang="en-US" altLang="zh-CN" b="0" i="1" smtClean="0">
                            <a:solidFill>
                              <a:srgbClr val="FF0000"/>
                            </a:solidFill>
                            <a:latin typeface="Cambria Math" panose="02040503050406030204" pitchFamily="18" charset="0"/>
                          </a:rPr>
                          <m:t>𝑡</m:t>
                        </m:r>
                      </m:sub>
                    </m:sSub>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𝐼</m:t>
                                </m:r>
                              </m:e>
                              <m:sub>
                                <m:r>
                                  <a:rPr lang="en-US" altLang="zh-CN" i="1">
                                    <a:solidFill>
                                      <a:srgbClr val="FF0000"/>
                                    </a:solidFill>
                                    <a:latin typeface="Cambria Math" panose="02040503050406030204" pitchFamily="18" charset="0"/>
                                  </a:rPr>
                                  <m:t>1</m:t>
                                </m:r>
                              </m:sub>
                            </m:sSub>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1</m:t>
                                </m:r>
                              </m:sub>
                            </m:sSub>
                          </m:den>
                        </m:f>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𝑠</m:t>
                        </m:r>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𝐼</m:t>
                                </m:r>
                              </m:e>
                              <m:sub>
                                <m:r>
                                  <a:rPr lang="en-US" altLang="zh-CN" i="1">
                                    <a:solidFill>
                                      <a:srgbClr val="FF0000"/>
                                    </a:solidFill>
                                    <a:latin typeface="Cambria Math" panose="02040503050406030204" pitchFamily="18" charset="0"/>
                                  </a:rPr>
                                  <m:t>2</m:t>
                                </m:r>
                              </m:sub>
                            </m:sSub>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2</m:t>
                                </m:r>
                              </m:sub>
                            </m:sSub>
                          </m:den>
                        </m:f>
                        <m:r>
                          <m:rPr>
                            <m:nor/>
                          </m:rP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m:t>− </m:t>
                        </m:r>
                        <m:f>
                          <m:fPr>
                            <m:ctrlPr>
                              <a:rPr lang="en-US" altLang="zh-CN" i="1">
                                <a:solidFill>
                                  <a:srgbClr val="FF0000"/>
                                </a:solidFill>
                                <a:latin typeface="Cambria Math" panose="02040503050406030204" pitchFamily="18" charset="0"/>
                              </a:rPr>
                            </m:ctrlPr>
                          </m:fPr>
                          <m:num>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𝐼</m:t>
                                </m:r>
                              </m:e>
                              <m:sub>
                                <m:r>
                                  <a:rPr lang="en-US" altLang="zh-CN" i="1">
                                    <a:solidFill>
                                      <a:srgbClr val="FF0000"/>
                                    </a:solidFill>
                                    <a:latin typeface="Cambria Math" panose="02040503050406030204" pitchFamily="18" charset="0"/>
                                  </a:rPr>
                                  <m:t>1</m:t>
                                </m:r>
                              </m:sub>
                            </m:sSub>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1</m:t>
                                </m:r>
                              </m:sub>
                            </m:sSub>
                          </m:den>
                        </m:f>
                        <m:r>
                          <m:rPr>
                            <m:nor/>
                          </m:rP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m:t>))</m:t>
                        </m:r>
                      </m:num>
                      <m:den>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num>
                          <m:den>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𝑍</m:t>
                                </m:r>
                              </m:e>
                              <m:sub>
                                <m:r>
                                  <a:rPr lang="en-US" altLang="zh-CN" b="0" i="1" smtClean="0">
                                    <a:solidFill>
                                      <a:srgbClr val="FF0000"/>
                                    </a:solidFill>
                                    <a:latin typeface="Cambria Math" panose="02040503050406030204" pitchFamily="18" charset="0"/>
                                  </a:rPr>
                                  <m:t>𝑡</m:t>
                                </m:r>
                              </m:sub>
                            </m:sSub>
                          </m:den>
                        </m:f>
                      </m:den>
                    </m:f>
                  </m:oMath>
                </a14:m>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		(16)</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A487B045-CFBA-4B81-81B9-CE1434B559AC}"/>
                  </a:ext>
                </a:extLst>
              </p:cNvPr>
              <p:cNvSpPr txBox="1">
                <a:spLocks noRot="1" noChangeAspect="1" noMove="1" noResize="1" noEditPoints="1" noAdjustHandles="1" noChangeArrowheads="1" noChangeShapeType="1" noTextEdit="1"/>
              </p:cNvSpPr>
              <p:nvPr/>
            </p:nvSpPr>
            <p:spPr>
              <a:xfrm>
                <a:off x="6596743" y="2766757"/>
                <a:ext cx="5171688" cy="4111960"/>
              </a:xfrm>
              <a:prstGeom prst="rect">
                <a:avLst/>
              </a:prstGeom>
              <a:blipFill>
                <a:blip r:embed="rId4"/>
                <a:stretch>
                  <a:fillRect l="-94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B3C5A652-1116-4988-A432-B3B96BF6B9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7333" y="2606472"/>
            <a:ext cx="4557334" cy="2309049"/>
          </a:xfrm>
          <a:prstGeom prst="rect">
            <a:avLst/>
          </a:prstGeom>
          <a:ln>
            <a:noFill/>
          </a:ln>
          <a:effectLst>
            <a:softEdge rad="112500"/>
          </a:effectLst>
        </p:spPr>
      </p:pic>
    </p:spTree>
    <p:extLst>
      <p:ext uri="{BB962C8B-B14F-4D97-AF65-F5344CB8AC3E}">
        <p14:creationId xmlns:p14="http://schemas.microsoft.com/office/powerpoint/2010/main" val="204831829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113126" y="559404"/>
            <a:ext cx="5992523" cy="2191277"/>
            <a:chOff x="5981700" y="1789095"/>
            <a:chExt cx="5257800" cy="1970102"/>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7263144" y="1789095"/>
              <a:ext cx="2466494" cy="392924"/>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4" name="组合 13"/>
          <p:cNvGrpSpPr/>
          <p:nvPr/>
        </p:nvGrpSpPr>
        <p:grpSpPr>
          <a:xfrm>
            <a:off x="1113127" y="3351864"/>
            <a:ext cx="5992522" cy="2692676"/>
            <a:chOff x="5981700" y="1762961"/>
            <a:chExt cx="5257800" cy="1996236"/>
          </a:xfrm>
        </p:grpSpPr>
        <p:sp>
          <p:nvSpPr>
            <p:cNvPr id="15" name="矩形: 圆角 14"/>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圆角 15"/>
            <p:cNvSpPr/>
            <p:nvPr/>
          </p:nvSpPr>
          <p:spPr>
            <a:xfrm>
              <a:off x="7263144" y="1762961"/>
              <a:ext cx="2466495" cy="343688"/>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7" name="文本框 23"/>
          <p:cNvSpPr txBox="1"/>
          <p:nvPr/>
        </p:nvSpPr>
        <p:spPr>
          <a:xfrm>
            <a:off x="2492443" y="593256"/>
            <a:ext cx="2968867"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bg1"/>
                </a:solidFill>
                <a:latin typeface="+mn-lt"/>
                <a:ea typeface="+mn-ea"/>
                <a:cs typeface="+mn-ea"/>
                <a:sym typeface="+mn-lt"/>
              </a:rPr>
              <a:t>问题</a:t>
            </a:r>
            <a:r>
              <a:rPr lang="en-US" altLang="zh-CN" sz="1800" dirty="0">
                <a:solidFill>
                  <a:schemeClr val="bg1"/>
                </a:solidFill>
                <a:latin typeface="+mn-lt"/>
                <a:ea typeface="+mn-ea"/>
                <a:cs typeface="+mn-ea"/>
                <a:sym typeface="+mn-lt"/>
              </a:rPr>
              <a:t>2</a:t>
            </a:r>
            <a:r>
              <a:rPr lang="zh-CN" altLang="en-US" sz="1800" dirty="0">
                <a:solidFill>
                  <a:schemeClr val="bg1"/>
                </a:solidFill>
                <a:latin typeface="+mn-lt"/>
                <a:ea typeface="+mn-ea"/>
                <a:cs typeface="+mn-ea"/>
                <a:sym typeface="+mn-lt"/>
              </a:rPr>
              <a:t>：</a:t>
            </a:r>
            <a:r>
              <a:rPr lang="en-US" altLang="zh-CN" sz="1800" dirty="0">
                <a:solidFill>
                  <a:schemeClr val="bg1"/>
                </a:solidFill>
                <a:latin typeface="+mn-lt"/>
                <a:ea typeface="+mn-ea"/>
                <a:cs typeface="+mn-ea"/>
                <a:sym typeface="+mn-lt"/>
              </a:rPr>
              <a:t>Mipmap</a:t>
            </a:r>
            <a:r>
              <a:rPr lang="zh-CN" altLang="en-US" sz="1800" dirty="0">
                <a:solidFill>
                  <a:schemeClr val="bg1"/>
                </a:solidFill>
                <a:latin typeface="+mn-lt"/>
                <a:ea typeface="+mn-ea"/>
                <a:cs typeface="+mn-ea"/>
                <a:sym typeface="+mn-lt"/>
              </a:rPr>
              <a:t>层数计算</a:t>
            </a:r>
          </a:p>
        </p:txBody>
      </p:sp>
      <p:sp>
        <p:nvSpPr>
          <p:cNvPr id="19" name="文本框 23"/>
          <p:cNvSpPr txBox="1"/>
          <p:nvPr/>
        </p:nvSpPr>
        <p:spPr>
          <a:xfrm>
            <a:off x="2800872" y="3398996"/>
            <a:ext cx="2352007"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latin typeface="+mn-lt"/>
                <a:ea typeface="+mn-ea"/>
                <a:cs typeface="+mn-ea"/>
                <a:sym typeface="+mn-lt"/>
              </a:rPr>
              <a:t>解决方案</a:t>
            </a:r>
          </a:p>
        </p:txBody>
      </p:sp>
      <p:sp>
        <p:nvSpPr>
          <p:cNvPr id="2" name="矩形 1"/>
          <p:cNvSpPr/>
          <p:nvPr/>
        </p:nvSpPr>
        <p:spPr>
          <a:xfrm>
            <a:off x="1205161" y="1030293"/>
            <a:ext cx="5817940" cy="1664045"/>
          </a:xfrm>
          <a:prstGeom prst="rect">
            <a:avLst/>
          </a:prstGeom>
          <a:noFill/>
        </p:spPr>
        <p:txBody>
          <a:bodyPr wrap="square" rtlCol="0">
            <a:spAutoFit/>
          </a:bodyPr>
          <a:lstStyle/>
          <a:p>
            <a:pPr>
              <a:lnSpc>
                <a:spcPts val="2500"/>
              </a:lnSpc>
            </a:pP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Mipmap</a:t>
            </a:r>
            <a:r>
              <a:rPr lang="zh-CN" altLang="en-US" sz="1600" dirty="0">
                <a:solidFill>
                  <a:schemeClr val="tx1">
                    <a:lumMod val="85000"/>
                    <a:lumOff val="15000"/>
                  </a:schemeClr>
                </a:solidFill>
                <a:cs typeface="+mn-ea"/>
                <a:sym typeface="+mn-lt"/>
              </a:rPr>
              <a:t>主要是用来抗锯齿的，它对</a:t>
            </a:r>
            <a:r>
              <a:rPr lang="zh-CN" altLang="en-US" sz="1600" b="1" dirty="0">
                <a:cs typeface="+mn-ea"/>
                <a:sym typeface="+mn-lt"/>
              </a:rPr>
              <a:t>离相机近的像素使用分辨率较高的纹理，离相机远的像素使用分辨率较低的纹理</a:t>
            </a:r>
            <a:r>
              <a:rPr lang="zh-CN" altLang="en-US" sz="1600" dirty="0">
                <a:solidFill>
                  <a:schemeClr val="tx1">
                    <a:lumMod val="85000"/>
                    <a:lumOff val="15000"/>
                  </a:schemeClr>
                </a:solidFill>
                <a:cs typeface="+mn-ea"/>
                <a:sym typeface="+mn-lt"/>
              </a:rPr>
              <a:t>，从而避免了在远距离情况下的采样频率低和数据频率高造成的失真和摩尔纹，而</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Mipmap</a:t>
            </a:r>
            <a:r>
              <a:rPr lang="zh-CN" altLang="en-US" sz="1600" dirty="0">
                <a:solidFill>
                  <a:schemeClr val="tx1">
                    <a:lumMod val="85000"/>
                    <a:lumOff val="15000"/>
                  </a:schemeClr>
                </a:solidFill>
                <a:cs typeface="+mn-ea"/>
                <a:sym typeface="+mn-lt"/>
              </a:rPr>
              <a:t>中的核心步骤就是计算一个像素的</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Mipmap</a:t>
            </a:r>
            <a:r>
              <a:rPr lang="zh-CN" altLang="en-US" sz="1600" dirty="0">
                <a:solidFill>
                  <a:schemeClr val="tx1">
                    <a:lumMod val="85000"/>
                    <a:lumOff val="15000"/>
                  </a:schemeClr>
                </a:solidFill>
                <a:cs typeface="+mn-ea"/>
                <a:sym typeface="+mn-lt"/>
              </a:rPr>
              <a:t>的层数。</a:t>
            </a:r>
          </a:p>
        </p:txBody>
      </p:sp>
      <mc:AlternateContent xmlns:mc="http://schemas.openxmlformats.org/markup-compatibility/2006" xmlns:a14="http://schemas.microsoft.com/office/drawing/2010/main">
        <mc:Choice Requires="a14">
          <p:sp>
            <p:nvSpPr>
              <p:cNvPr id="27" name="矩形 26"/>
              <p:cNvSpPr/>
              <p:nvPr/>
            </p:nvSpPr>
            <p:spPr>
              <a:xfrm>
                <a:off x="1205161" y="3920099"/>
                <a:ext cx="5817940" cy="1984646"/>
              </a:xfrm>
              <a:prstGeom prst="rect">
                <a:avLst/>
              </a:prstGeom>
              <a:noFill/>
            </p:spPr>
            <p:txBody>
              <a:bodyPr wrap="square" rtlCol="0">
                <a:spAutoFit/>
              </a:bodyPr>
              <a:lstStyle/>
              <a:p>
                <a:pPr marL="342900" indent="-342900">
                  <a:lnSpc>
                    <a:spcPts val="2500"/>
                  </a:lnSpc>
                  <a:buFont typeface="+mj-lt"/>
                  <a:buAutoNum type="arabicPeriod"/>
                </a:pPr>
                <a:r>
                  <a:rPr lang="zh-CN" altLang="en-US" sz="1600" dirty="0">
                    <a:solidFill>
                      <a:schemeClr val="tx1">
                        <a:lumMod val="85000"/>
                        <a:lumOff val="15000"/>
                      </a:schemeClr>
                    </a:solidFill>
                    <a:cs typeface="+mn-ea"/>
                    <a:sym typeface="+mn-lt"/>
                  </a:rPr>
                  <a:t>在屏幕空间中求相邻像素之间的纹理坐标的变化作为</a:t>
                </a: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dFdx</a:t>
                </a:r>
                <a:r>
                  <a:rPr lang="zh-CN" altLang="en-US" sz="1600" dirty="0">
                    <a:solidFill>
                      <a:schemeClr val="tx1">
                        <a:lumMod val="85000"/>
                        <a:lumOff val="15000"/>
                      </a:schemeClr>
                    </a:solidFill>
                    <a:cs typeface="+mn-ea"/>
                    <a:sym typeface="+mn-lt"/>
                  </a:rPr>
                  <a:t>和</a:t>
                </a: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dFdy</a:t>
                </a:r>
                <a:r>
                  <a:rPr lang="zh-CN" altLang="en-US" sz="1600" dirty="0">
                    <a:solidFill>
                      <a:schemeClr val="tx1">
                        <a:lumMod val="85000"/>
                        <a:lumOff val="15000"/>
                      </a:schemeClr>
                    </a:solidFill>
                    <a:cs typeface="+mn-ea"/>
                    <a:sym typeface="+mn-lt"/>
                  </a:rPr>
                  <a:t>的值；</a:t>
                </a:r>
                <a:endParaRPr lang="en-US" altLang="zh-CN" sz="1600" dirty="0">
                  <a:solidFill>
                    <a:schemeClr val="tx1">
                      <a:lumMod val="85000"/>
                      <a:lumOff val="15000"/>
                    </a:schemeClr>
                  </a:solidFill>
                  <a:cs typeface="+mn-ea"/>
                  <a:sym typeface="+mn-lt"/>
                </a:endParaRPr>
              </a:p>
              <a:p>
                <a:pPr marL="342900" indent="-342900">
                  <a:lnSpc>
                    <a:spcPts val="2500"/>
                  </a:lnSpc>
                  <a:buFont typeface="+mj-lt"/>
                  <a:buAutoNum type="arabicPeriod"/>
                </a:pP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sym typeface="+mn-lt"/>
                      </a:rPr>
                      <m:t>𝑑𝑓𝑑𝑥</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𝑑𝐹𝑑𝑥</m:t>
                    </m:r>
                    <m:r>
                      <a:rPr lang="en-US" altLang="zh-CN" sz="1600" b="0" i="1" smtClean="0">
                        <a:solidFill>
                          <a:schemeClr val="tx1">
                            <a:lumMod val="85000"/>
                            <a:lumOff val="15000"/>
                          </a:schemeClr>
                        </a:solidFill>
                        <a:latin typeface="Cambria Math" panose="02040503050406030204" pitchFamily="18" charset="0"/>
                        <a:cs typeface="+mn-ea"/>
                        <a:sym typeface="+mn-lt"/>
                      </a:rPr>
                      <m:t> ∗</m:t>
                    </m:r>
                    <m:r>
                      <a:rPr lang="en-US" altLang="zh-CN" sz="1600" b="0" i="1" smtClean="0">
                        <a:solidFill>
                          <a:schemeClr val="tx1">
                            <a:lumMod val="85000"/>
                            <a:lumOff val="15000"/>
                          </a:schemeClr>
                        </a:solidFill>
                        <a:latin typeface="Cambria Math" panose="02040503050406030204" pitchFamily="18" charset="0"/>
                        <a:cs typeface="+mn-ea"/>
                        <a:sym typeface="+mn-lt"/>
                      </a:rPr>
                      <m:t>𝑔𝑙𝑚</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𝑣𝑒𝑐</m:t>
                    </m:r>
                    <m:r>
                      <a:rPr lang="en-US" altLang="zh-CN" sz="1600" b="0" i="1" smtClean="0">
                        <a:solidFill>
                          <a:schemeClr val="tx1">
                            <a:lumMod val="85000"/>
                            <a:lumOff val="15000"/>
                          </a:schemeClr>
                        </a:solidFill>
                        <a:latin typeface="Cambria Math" panose="02040503050406030204" pitchFamily="18" charset="0"/>
                        <a:cs typeface="+mn-ea"/>
                        <a:sym typeface="+mn-lt"/>
                      </a:rPr>
                      <m:t>2</m:t>
                    </m:r>
                    <m:d>
                      <m:dPr>
                        <m:ctrlPr>
                          <a:rPr lang="en-US" altLang="zh-CN" sz="1600" b="0" i="1" smtClean="0">
                            <a:solidFill>
                              <a:schemeClr val="tx1">
                                <a:lumMod val="85000"/>
                                <a:lumOff val="15000"/>
                              </a:schemeClr>
                            </a:solidFill>
                            <a:latin typeface="Cambria Math" panose="02040503050406030204" pitchFamily="18" charset="0"/>
                            <a:cs typeface="+mn-ea"/>
                            <a:sym typeface="+mn-lt"/>
                          </a:rPr>
                        </m:ctrlPr>
                      </m:dPr>
                      <m:e>
                        <m:r>
                          <a:rPr lang="en-US" altLang="zh-CN" sz="1600" b="0" i="1" smtClean="0">
                            <a:solidFill>
                              <a:schemeClr val="tx1">
                                <a:lumMod val="85000"/>
                                <a:lumOff val="15000"/>
                              </a:schemeClr>
                            </a:solidFill>
                            <a:latin typeface="Cambria Math" panose="02040503050406030204" pitchFamily="18" charset="0"/>
                            <a:cs typeface="+mn-ea"/>
                            <a:sym typeface="+mn-lt"/>
                          </a:rPr>
                          <m:t>𝑤𝑖𝑑𝑡h</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h𝑒𝑖𝑔h𝑡</m:t>
                        </m:r>
                      </m:e>
                    </m:d>
                    <m:r>
                      <a:rPr lang="en-US" altLang="zh-CN" sz="1600" b="0" i="1" smtClean="0">
                        <a:solidFill>
                          <a:schemeClr val="tx1">
                            <a:lumMod val="85000"/>
                            <a:lumOff val="15000"/>
                          </a:schemeClr>
                        </a:solidFill>
                        <a:latin typeface="Cambria Math" panose="02040503050406030204" pitchFamily="18" charset="0"/>
                        <a:cs typeface="+mn-ea"/>
                        <a:sym typeface="+mn-lt"/>
                      </a:rPr>
                      <m:t>;</m:t>
                    </m:r>
                  </m:oMath>
                </a14:m>
                <a:endParaRPr lang="en-US" altLang="zh-CN" sz="1600" dirty="0">
                  <a:solidFill>
                    <a:schemeClr val="tx1">
                      <a:lumMod val="85000"/>
                      <a:lumOff val="15000"/>
                    </a:schemeClr>
                  </a:solidFill>
                  <a:cs typeface="+mn-ea"/>
                  <a:sym typeface="+mn-lt"/>
                </a:endParaRPr>
              </a:p>
              <a:p>
                <a:pPr marL="342900" indent="-342900">
                  <a:lnSpc>
                    <a:spcPts val="2500"/>
                  </a:lnSpc>
                  <a:buFont typeface="+mj-lt"/>
                  <a:buAutoNum type="arabicPeriod"/>
                </a:pP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sym typeface="+mn-lt"/>
                      </a:rPr>
                      <m:t>𝑑𝑓𝑑𝑦</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𝑑𝐹𝑑𝑦</m:t>
                    </m:r>
                    <m:r>
                      <a:rPr lang="en-US" altLang="zh-CN" sz="1600" b="0" i="1" smtClean="0">
                        <a:solidFill>
                          <a:schemeClr val="tx1">
                            <a:lumMod val="85000"/>
                            <a:lumOff val="15000"/>
                          </a:schemeClr>
                        </a:solidFill>
                        <a:latin typeface="Cambria Math" panose="02040503050406030204" pitchFamily="18" charset="0"/>
                        <a:cs typeface="+mn-ea"/>
                        <a:sym typeface="+mn-lt"/>
                      </a:rPr>
                      <m:t> ∗</m:t>
                    </m:r>
                    <m:r>
                      <a:rPr lang="en-US" altLang="zh-CN" sz="1600" b="0" i="1" smtClean="0">
                        <a:solidFill>
                          <a:schemeClr val="tx1">
                            <a:lumMod val="85000"/>
                            <a:lumOff val="15000"/>
                          </a:schemeClr>
                        </a:solidFill>
                        <a:latin typeface="Cambria Math" panose="02040503050406030204" pitchFamily="18" charset="0"/>
                        <a:cs typeface="+mn-ea"/>
                        <a:sym typeface="+mn-lt"/>
                      </a:rPr>
                      <m:t>𝑔𝑙𝑚</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𝑣𝑒𝑐</m:t>
                    </m:r>
                    <m:r>
                      <a:rPr lang="en-US" altLang="zh-CN" sz="1600" b="0" i="1" smtClean="0">
                        <a:solidFill>
                          <a:schemeClr val="tx1">
                            <a:lumMod val="85000"/>
                            <a:lumOff val="15000"/>
                          </a:schemeClr>
                        </a:solidFill>
                        <a:latin typeface="Cambria Math" panose="02040503050406030204" pitchFamily="18" charset="0"/>
                        <a:cs typeface="+mn-ea"/>
                        <a:sym typeface="+mn-lt"/>
                      </a:rPr>
                      <m:t>2</m:t>
                    </m:r>
                    <m:d>
                      <m:dPr>
                        <m:ctrlPr>
                          <a:rPr lang="en-US" altLang="zh-CN" sz="1600" b="0" i="1" smtClean="0">
                            <a:solidFill>
                              <a:schemeClr val="tx1">
                                <a:lumMod val="85000"/>
                                <a:lumOff val="15000"/>
                              </a:schemeClr>
                            </a:solidFill>
                            <a:latin typeface="Cambria Math" panose="02040503050406030204" pitchFamily="18" charset="0"/>
                            <a:cs typeface="+mn-ea"/>
                            <a:sym typeface="+mn-lt"/>
                          </a:rPr>
                        </m:ctrlPr>
                      </m:dPr>
                      <m:e>
                        <m:r>
                          <a:rPr lang="en-US" altLang="zh-CN" sz="1600" b="0" i="1" smtClean="0">
                            <a:solidFill>
                              <a:schemeClr val="tx1">
                                <a:lumMod val="85000"/>
                                <a:lumOff val="15000"/>
                              </a:schemeClr>
                            </a:solidFill>
                            <a:latin typeface="Cambria Math" panose="02040503050406030204" pitchFamily="18" charset="0"/>
                            <a:cs typeface="+mn-ea"/>
                            <a:sym typeface="+mn-lt"/>
                          </a:rPr>
                          <m:t>𝑤𝑖𝑑𝑡h</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h𝑒𝑖𝑔h𝑡</m:t>
                        </m:r>
                      </m:e>
                    </m:d>
                    <m:r>
                      <a:rPr lang="en-US" altLang="zh-CN" sz="1600" b="0" i="1" smtClean="0">
                        <a:solidFill>
                          <a:schemeClr val="tx1">
                            <a:lumMod val="85000"/>
                            <a:lumOff val="15000"/>
                          </a:schemeClr>
                        </a:solidFill>
                        <a:latin typeface="Cambria Math" panose="02040503050406030204" pitchFamily="18" charset="0"/>
                        <a:cs typeface="+mn-ea"/>
                        <a:sym typeface="+mn-lt"/>
                      </a:rPr>
                      <m:t>;</m:t>
                    </m:r>
                  </m:oMath>
                </a14:m>
                <a:endParaRPr lang="en-US" altLang="zh-CN" sz="1600" dirty="0">
                  <a:solidFill>
                    <a:schemeClr val="tx1">
                      <a:lumMod val="85000"/>
                      <a:lumOff val="15000"/>
                    </a:schemeClr>
                  </a:solidFill>
                  <a:cs typeface="+mn-ea"/>
                  <a:sym typeface="+mn-lt"/>
                </a:endParaRPr>
              </a:p>
              <a:p>
                <a:pPr marL="342900" indent="-342900">
                  <a:lnSpc>
                    <a:spcPts val="2500"/>
                  </a:lnSpc>
                  <a:buFont typeface="+mj-lt"/>
                  <a:buAutoNum type="arabicPeriod"/>
                </a:pP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sym typeface="+mn-lt"/>
                      </a:rPr>
                      <m:t>𝐿</m:t>
                    </m:r>
                    <m:r>
                      <a:rPr lang="en-US" altLang="zh-CN" sz="1600" b="0" i="1" smtClean="0">
                        <a:solidFill>
                          <a:schemeClr val="tx1">
                            <a:lumMod val="85000"/>
                            <a:lumOff val="15000"/>
                          </a:schemeClr>
                        </a:solidFill>
                        <a:latin typeface="Cambria Math" panose="02040503050406030204" pitchFamily="18" charset="0"/>
                        <a:cs typeface="+mn-ea"/>
                        <a:sym typeface="+mn-lt"/>
                      </a:rPr>
                      <m:t>=</m:t>
                    </m:r>
                    <m:r>
                      <m:rPr>
                        <m:sty m:val="p"/>
                      </m:rPr>
                      <a:rPr lang="en-US" altLang="zh-CN" sz="1600" b="0" i="0" smtClean="0">
                        <a:solidFill>
                          <a:schemeClr val="tx1">
                            <a:lumMod val="85000"/>
                            <a:lumOff val="15000"/>
                          </a:schemeClr>
                        </a:solidFill>
                        <a:latin typeface="Cambria Math" panose="02040503050406030204" pitchFamily="18" charset="0"/>
                        <a:cs typeface="+mn-ea"/>
                        <a:sym typeface="+mn-lt"/>
                      </a:rPr>
                      <m:t>max</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𝑔𝑙𝑚</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𝑑𝑜𝑡</m:t>
                    </m:r>
                    <m:d>
                      <m:dPr>
                        <m:ctrlPr>
                          <a:rPr lang="en-US" altLang="zh-CN" sz="1600" b="0" i="1" smtClean="0">
                            <a:solidFill>
                              <a:schemeClr val="tx1">
                                <a:lumMod val="85000"/>
                                <a:lumOff val="15000"/>
                              </a:schemeClr>
                            </a:solidFill>
                            <a:latin typeface="Cambria Math" panose="02040503050406030204" pitchFamily="18" charset="0"/>
                            <a:cs typeface="+mn-ea"/>
                            <a:sym typeface="+mn-lt"/>
                          </a:rPr>
                        </m:ctrlPr>
                      </m:dPr>
                      <m:e>
                        <m:r>
                          <a:rPr lang="en-US" altLang="zh-CN" sz="1600" b="0" i="1" smtClean="0">
                            <a:solidFill>
                              <a:schemeClr val="tx1">
                                <a:lumMod val="85000"/>
                                <a:lumOff val="15000"/>
                              </a:schemeClr>
                            </a:solidFill>
                            <a:latin typeface="Cambria Math" panose="02040503050406030204" pitchFamily="18" charset="0"/>
                            <a:cs typeface="+mn-ea"/>
                            <a:sym typeface="+mn-lt"/>
                          </a:rPr>
                          <m:t>𝑑𝑓𝑑𝑥</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𝑑𝑓𝑑𝑦</m:t>
                        </m:r>
                      </m:e>
                    </m:d>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𝑔𝑙𝑚</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𝑑𝑜𝑡</m:t>
                    </m:r>
                    <m:d>
                      <m:dPr>
                        <m:ctrlPr>
                          <a:rPr lang="en-US" altLang="zh-CN" sz="1600" b="0" i="1" smtClean="0">
                            <a:solidFill>
                              <a:schemeClr val="tx1">
                                <a:lumMod val="85000"/>
                                <a:lumOff val="15000"/>
                              </a:schemeClr>
                            </a:solidFill>
                            <a:latin typeface="Cambria Math" panose="02040503050406030204" pitchFamily="18" charset="0"/>
                            <a:cs typeface="+mn-ea"/>
                            <a:sym typeface="+mn-lt"/>
                          </a:rPr>
                        </m:ctrlPr>
                      </m:dPr>
                      <m:e>
                        <m:r>
                          <a:rPr lang="en-US" altLang="zh-CN" sz="1600" b="0" i="1" smtClean="0">
                            <a:solidFill>
                              <a:schemeClr val="tx1">
                                <a:lumMod val="85000"/>
                                <a:lumOff val="15000"/>
                              </a:schemeClr>
                            </a:solidFill>
                            <a:latin typeface="Cambria Math" panose="02040503050406030204" pitchFamily="18" charset="0"/>
                            <a:cs typeface="+mn-ea"/>
                            <a:sym typeface="+mn-lt"/>
                          </a:rPr>
                          <m:t>𝑑𝑓𝑑𝑦</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𝑑𝑓𝑑𝑦</m:t>
                        </m:r>
                      </m:e>
                    </m:d>
                    <m:r>
                      <a:rPr lang="en-US" altLang="zh-CN" sz="1600" b="0" i="1" smtClean="0">
                        <a:solidFill>
                          <a:schemeClr val="tx1">
                            <a:lumMod val="85000"/>
                            <a:lumOff val="15000"/>
                          </a:schemeClr>
                        </a:solidFill>
                        <a:latin typeface="Cambria Math" panose="02040503050406030204" pitchFamily="18" charset="0"/>
                        <a:cs typeface="+mn-ea"/>
                        <a:sym typeface="+mn-lt"/>
                      </a:rPr>
                      <m:t>;</m:t>
                    </m:r>
                  </m:oMath>
                </a14:m>
                <a:endParaRPr lang="en-US" altLang="zh-CN" sz="1600" dirty="0">
                  <a:solidFill>
                    <a:schemeClr val="tx1">
                      <a:lumMod val="85000"/>
                      <a:lumOff val="15000"/>
                    </a:schemeClr>
                  </a:solidFill>
                  <a:cs typeface="+mn-ea"/>
                  <a:sym typeface="+mn-lt"/>
                </a:endParaRPr>
              </a:p>
              <a:p>
                <a:pPr marL="342900" indent="-342900">
                  <a:lnSpc>
                    <a:spcPts val="2500"/>
                  </a:lnSpc>
                  <a:buFont typeface="+mj-lt"/>
                  <a:buAutoNum type="arabicPeriod"/>
                </a:pP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sym typeface="+mn-lt"/>
                      </a:rPr>
                      <m:t>𝐿𝑂𝐷</m:t>
                    </m:r>
                    <m:r>
                      <a:rPr lang="en-US" altLang="zh-CN" sz="1600" b="0" i="1" smtClean="0">
                        <a:solidFill>
                          <a:schemeClr val="tx1">
                            <a:lumMod val="85000"/>
                            <a:lumOff val="15000"/>
                          </a:schemeClr>
                        </a:solidFill>
                        <a:latin typeface="Cambria Math" panose="02040503050406030204" pitchFamily="18" charset="0"/>
                        <a:cs typeface="+mn-ea"/>
                        <a:sym typeface="+mn-lt"/>
                      </a:rPr>
                      <m:t>=</m:t>
                    </m:r>
                    <m:func>
                      <m:funcPr>
                        <m:ctrlPr>
                          <a:rPr lang="en-US" altLang="zh-CN" sz="1600" b="0" i="1" smtClean="0">
                            <a:solidFill>
                              <a:schemeClr val="tx1">
                                <a:lumMod val="85000"/>
                                <a:lumOff val="15000"/>
                              </a:schemeClr>
                            </a:solidFill>
                            <a:latin typeface="Cambria Math" panose="02040503050406030204" pitchFamily="18" charset="0"/>
                            <a:cs typeface="+mn-ea"/>
                            <a:sym typeface="+mn-lt"/>
                          </a:rPr>
                        </m:ctrlPr>
                      </m:funcPr>
                      <m:fName>
                        <m:r>
                          <m:rPr>
                            <m:sty m:val="p"/>
                          </m:rPr>
                          <a:rPr lang="en-US" altLang="zh-CN" sz="1600" b="0" i="0" smtClean="0">
                            <a:solidFill>
                              <a:schemeClr val="tx1">
                                <a:lumMod val="85000"/>
                                <a:lumOff val="15000"/>
                              </a:schemeClr>
                            </a:solidFill>
                            <a:latin typeface="Cambria Math" panose="02040503050406030204" pitchFamily="18" charset="0"/>
                            <a:cs typeface="+mn-ea"/>
                            <a:sym typeface="+mn-lt"/>
                          </a:rPr>
                          <m:t>max</m:t>
                        </m:r>
                      </m:fName>
                      <m:e>
                        <m:d>
                          <m:dPr>
                            <m:ctrlPr>
                              <a:rPr lang="en-US" altLang="zh-CN" sz="1600" b="0" i="1" smtClean="0">
                                <a:solidFill>
                                  <a:schemeClr val="tx1">
                                    <a:lumMod val="85000"/>
                                    <a:lumOff val="15000"/>
                                  </a:schemeClr>
                                </a:solidFill>
                                <a:latin typeface="Cambria Math" panose="02040503050406030204" pitchFamily="18" charset="0"/>
                                <a:cs typeface="+mn-ea"/>
                                <a:sym typeface="+mn-lt"/>
                              </a:rPr>
                            </m:ctrlPr>
                          </m:dPr>
                          <m:e>
                            <m:r>
                              <a:rPr lang="en-US" altLang="zh-CN" sz="1600" b="0" i="1" smtClean="0">
                                <a:solidFill>
                                  <a:schemeClr val="tx1">
                                    <a:lumMod val="85000"/>
                                    <a:lumOff val="15000"/>
                                  </a:schemeClr>
                                </a:solidFill>
                                <a:latin typeface="Cambria Math" panose="02040503050406030204" pitchFamily="18" charset="0"/>
                                <a:cs typeface="+mn-ea"/>
                                <a:sym typeface="+mn-lt"/>
                              </a:rPr>
                              <m:t>0.5 ∗</m:t>
                            </m:r>
                            <m:func>
                              <m:funcPr>
                                <m:ctrlPr>
                                  <a:rPr lang="en-US" altLang="zh-CN" sz="1600" b="0" i="1" smtClean="0">
                                    <a:solidFill>
                                      <a:schemeClr val="tx1">
                                        <a:lumMod val="85000"/>
                                        <a:lumOff val="15000"/>
                                      </a:schemeClr>
                                    </a:solidFill>
                                    <a:latin typeface="Cambria Math" panose="02040503050406030204" pitchFamily="18" charset="0"/>
                                    <a:cs typeface="+mn-ea"/>
                                    <a:sym typeface="+mn-lt"/>
                                  </a:rPr>
                                </m:ctrlPr>
                              </m:funcPr>
                              <m:fName>
                                <m:r>
                                  <m:rPr>
                                    <m:sty m:val="p"/>
                                  </m:rPr>
                                  <a:rPr lang="en-US" altLang="zh-CN" sz="1600" b="0" i="0" smtClean="0">
                                    <a:solidFill>
                                      <a:schemeClr val="tx1">
                                        <a:lumMod val="85000"/>
                                        <a:lumOff val="15000"/>
                                      </a:schemeClr>
                                    </a:solidFill>
                                    <a:latin typeface="Cambria Math" panose="02040503050406030204" pitchFamily="18" charset="0"/>
                                    <a:cs typeface="+mn-ea"/>
                                    <a:sym typeface="+mn-lt"/>
                                  </a:rPr>
                                  <m:t>log</m:t>
                                </m:r>
                              </m:fName>
                              <m:e>
                                <m:r>
                                  <a:rPr lang="en-US" altLang="zh-CN" sz="1600" b="0" i="1" smtClean="0">
                                    <a:solidFill>
                                      <a:schemeClr val="tx1">
                                        <a:lumMod val="85000"/>
                                        <a:lumOff val="15000"/>
                                      </a:schemeClr>
                                    </a:solidFill>
                                    <a:latin typeface="Cambria Math" panose="02040503050406030204" pitchFamily="18" charset="0"/>
                                    <a:cs typeface="+mn-ea"/>
                                    <a:sym typeface="+mn-lt"/>
                                  </a:rPr>
                                  <m:t>2</m:t>
                                </m:r>
                                <m:d>
                                  <m:dPr>
                                    <m:ctrlPr>
                                      <a:rPr lang="en-US" altLang="zh-CN" sz="1600" b="0" i="1" smtClean="0">
                                        <a:solidFill>
                                          <a:schemeClr val="tx1">
                                            <a:lumMod val="85000"/>
                                            <a:lumOff val="15000"/>
                                          </a:schemeClr>
                                        </a:solidFill>
                                        <a:latin typeface="Cambria Math" panose="02040503050406030204" pitchFamily="18" charset="0"/>
                                        <a:cs typeface="+mn-ea"/>
                                        <a:sym typeface="+mn-lt"/>
                                      </a:rPr>
                                    </m:ctrlPr>
                                  </m:dPr>
                                  <m:e>
                                    <m:r>
                                      <a:rPr lang="en-US" altLang="zh-CN" sz="1600" b="0" i="1" smtClean="0">
                                        <a:solidFill>
                                          <a:schemeClr val="tx1">
                                            <a:lumMod val="85000"/>
                                            <a:lumOff val="15000"/>
                                          </a:schemeClr>
                                        </a:solidFill>
                                        <a:latin typeface="Cambria Math" panose="02040503050406030204" pitchFamily="18" charset="0"/>
                                        <a:cs typeface="+mn-ea"/>
                                        <a:sym typeface="+mn-lt"/>
                                      </a:rPr>
                                      <m:t>𝐿</m:t>
                                    </m:r>
                                  </m:e>
                                </m:d>
                              </m:e>
                            </m:func>
                            <m:r>
                              <a:rPr lang="en-US" altLang="zh-CN" sz="1600" b="0" i="1" smtClean="0">
                                <a:solidFill>
                                  <a:schemeClr val="tx1">
                                    <a:lumMod val="85000"/>
                                    <a:lumOff val="15000"/>
                                  </a:schemeClr>
                                </a:solidFill>
                                <a:latin typeface="Cambria Math" panose="02040503050406030204" pitchFamily="18" charset="0"/>
                                <a:cs typeface="+mn-ea"/>
                                <a:sym typeface="+mn-lt"/>
                              </a:rPr>
                              <m:t>, 0.0</m:t>
                            </m:r>
                          </m:e>
                        </m:d>
                      </m:e>
                    </m:func>
                    <m:r>
                      <a:rPr lang="en-US" altLang="zh-CN" sz="1600" b="0" i="1" smtClean="0">
                        <a:solidFill>
                          <a:schemeClr val="tx1">
                            <a:lumMod val="85000"/>
                            <a:lumOff val="15000"/>
                          </a:schemeClr>
                        </a:solidFill>
                        <a:latin typeface="Cambria Math" panose="02040503050406030204" pitchFamily="18" charset="0"/>
                        <a:cs typeface="+mn-ea"/>
                        <a:sym typeface="+mn-lt"/>
                      </a:rPr>
                      <m:t>;</m:t>
                    </m:r>
                  </m:oMath>
                </a14:m>
                <a:endParaRPr lang="zh-CN" altLang="en-US" sz="1600" dirty="0">
                  <a:solidFill>
                    <a:schemeClr val="tx1">
                      <a:lumMod val="85000"/>
                      <a:lumOff val="15000"/>
                    </a:schemeClr>
                  </a:solidFill>
                  <a:cs typeface="+mn-ea"/>
                  <a:sym typeface="+mn-lt"/>
                </a:endParaRPr>
              </a:p>
            </p:txBody>
          </p:sp>
        </mc:Choice>
        <mc:Fallback xmlns="">
          <p:sp>
            <p:nvSpPr>
              <p:cNvPr id="27" name="矩形 26"/>
              <p:cNvSpPr>
                <a:spLocks noRot="1" noChangeAspect="1" noMove="1" noResize="1" noEditPoints="1" noAdjustHandles="1" noChangeArrowheads="1" noChangeShapeType="1" noTextEdit="1"/>
              </p:cNvSpPr>
              <p:nvPr/>
            </p:nvSpPr>
            <p:spPr>
              <a:xfrm>
                <a:off x="1205161" y="3920099"/>
                <a:ext cx="5817940" cy="1984646"/>
              </a:xfrm>
              <a:prstGeom prst="rect">
                <a:avLst/>
              </a:prstGeom>
              <a:blipFill>
                <a:blip r:embed="rId2"/>
                <a:stretch>
                  <a:fillRect l="-839" b="-2147"/>
                </a:stretch>
              </a:blipFill>
            </p:spPr>
            <p:txBody>
              <a:bodyPr/>
              <a:lstStyle/>
              <a:p>
                <a:r>
                  <a:rPr lang="zh-CN" altLang="en-US">
                    <a:noFill/>
                  </a:rPr>
                  <a:t> </a:t>
                </a:r>
              </a:p>
            </p:txBody>
          </p:sp>
        </mc:Fallback>
      </mc:AlternateContent>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4" name="图片 3">
            <a:extLst>
              <a:ext uri="{FF2B5EF4-FFF2-40B4-BE49-F238E27FC236}">
                <a16:creationId xmlns:a16="http://schemas.microsoft.com/office/drawing/2014/main" id="{F0934D6D-D2B5-4528-992D-322688272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7" y="811437"/>
            <a:ext cx="2968867" cy="2121274"/>
          </a:xfrm>
          <a:prstGeom prst="rect">
            <a:avLst/>
          </a:prstGeom>
          <a:ln>
            <a:noFill/>
          </a:ln>
          <a:effectLst>
            <a:softEdge rad="112500"/>
          </a:effectLst>
        </p:spPr>
      </p:pic>
      <p:pic>
        <p:nvPicPr>
          <p:cNvPr id="6" name="图片 5">
            <a:extLst>
              <a:ext uri="{FF2B5EF4-FFF2-40B4-BE49-F238E27FC236}">
                <a16:creationId xmlns:a16="http://schemas.microsoft.com/office/drawing/2014/main" id="{7F6DB98F-EAB7-45EC-A16E-C76757F0B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7" y="3799136"/>
            <a:ext cx="2968867" cy="2090047"/>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156968" y="443953"/>
            <a:ext cx="5593082" cy="6014459"/>
            <a:chOff x="5981700" y="1907112"/>
            <a:chExt cx="5257800" cy="1852085"/>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7361014" y="1907112"/>
              <a:ext cx="2499167" cy="141056"/>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23"/>
          <p:cNvSpPr txBox="1"/>
          <p:nvPr/>
        </p:nvSpPr>
        <p:spPr>
          <a:xfrm>
            <a:off x="2736669" y="488320"/>
            <a:ext cx="2433677"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bg1"/>
                </a:solidFill>
                <a:latin typeface="+mn-lt"/>
                <a:ea typeface="+mn-ea"/>
                <a:cs typeface="+mn-ea"/>
                <a:sym typeface="+mn-lt"/>
              </a:rPr>
              <a:t>问题</a:t>
            </a:r>
            <a:r>
              <a:rPr lang="en-US" altLang="zh-CN" sz="1800" dirty="0">
                <a:solidFill>
                  <a:schemeClr val="bg1"/>
                </a:solidFill>
                <a:latin typeface="+mn-lt"/>
                <a:ea typeface="+mn-ea"/>
                <a:cs typeface="+mn-ea"/>
                <a:sym typeface="+mn-lt"/>
              </a:rPr>
              <a:t>3</a:t>
            </a:r>
            <a:r>
              <a:rPr lang="zh-CN" altLang="en-US" sz="1800" dirty="0">
                <a:solidFill>
                  <a:schemeClr val="bg1"/>
                </a:solidFill>
                <a:latin typeface="+mn-lt"/>
                <a:ea typeface="+mn-ea"/>
                <a:cs typeface="+mn-ea"/>
                <a:sym typeface="+mn-lt"/>
              </a:rPr>
              <a:t>：齐次坐标裁剪</a:t>
            </a:r>
          </a:p>
        </p:txBody>
      </p:sp>
      <p:sp>
        <p:nvSpPr>
          <p:cNvPr id="2" name="矩形 1"/>
          <p:cNvSpPr/>
          <p:nvPr/>
        </p:nvSpPr>
        <p:spPr>
          <a:xfrm>
            <a:off x="1377949" y="983477"/>
            <a:ext cx="5216307" cy="5190652"/>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cs typeface="+mn-ea"/>
                <a:sym typeface="+mn-lt"/>
              </a:rPr>
              <a:t>裁剪是渲染管线系统中的一个阶段，它位于透视投影之后，齐次除法之前。透视变换后，如果一个点在观察者的身后，它不能被相机观察到，其观察坐标</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Z</a:t>
            </a:r>
            <a:r>
              <a:rPr lang="zh-CN" altLang="en-US" sz="1600" dirty="0">
                <a:solidFill>
                  <a:schemeClr val="tx1">
                    <a:lumMod val="85000"/>
                    <a:lumOff val="15000"/>
                  </a:schemeClr>
                </a:solidFill>
                <a:cs typeface="+mn-ea"/>
                <a:sym typeface="+mn-lt"/>
              </a:rPr>
              <a:t>会大于</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0</a:t>
            </a:r>
            <a:r>
              <a:rPr lang="zh-CN" altLang="en-US" sz="1600" dirty="0">
                <a:solidFill>
                  <a:schemeClr val="tx1">
                    <a:lumMod val="85000"/>
                    <a:lumOff val="15000"/>
                  </a:schemeClr>
                </a:solidFill>
                <a:cs typeface="+mn-ea"/>
                <a:sym typeface="+mn-lt"/>
              </a:rPr>
              <a:t>（观察空间是右手系），那么透视投影之后</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W</a:t>
            </a:r>
            <a:r>
              <a:rPr lang="zh-CN" altLang="en-US" sz="1600" dirty="0">
                <a:solidFill>
                  <a:schemeClr val="tx1">
                    <a:lumMod val="85000"/>
                    <a:lumOff val="15000"/>
                  </a:schemeClr>
                </a:solidFill>
                <a:cs typeface="+mn-ea"/>
                <a:sym typeface="+mn-lt"/>
              </a:rPr>
              <a:t>会小于</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0</a:t>
            </a:r>
            <a:r>
              <a:rPr lang="zh-CN" altLang="en-US" sz="1600" dirty="0">
                <a:solidFill>
                  <a:schemeClr val="tx1">
                    <a:lumMod val="85000"/>
                    <a:lumOff val="15000"/>
                  </a:schemeClr>
                </a:solidFill>
                <a:cs typeface="+mn-ea"/>
                <a:sym typeface="+mn-lt"/>
              </a:rPr>
              <a:t>，进行透视除法会导致</a:t>
            </a:r>
            <a:r>
              <a:rPr lang="zh-CN" altLang="en-US" sz="1600" b="1" dirty="0">
                <a:solidFill>
                  <a:schemeClr val="tx1">
                    <a:lumMod val="85000"/>
                    <a:lumOff val="15000"/>
                  </a:schemeClr>
                </a:solidFill>
                <a:cs typeface="+mn-ea"/>
                <a:sym typeface="+mn-lt"/>
              </a:rPr>
              <a:t>顶点的</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X,Y</a:t>
            </a:r>
            <a:r>
              <a:rPr lang="zh-CN" altLang="en-US" sz="1600" b="1" dirty="0">
                <a:solidFill>
                  <a:schemeClr val="tx1">
                    <a:lumMod val="85000"/>
                    <a:lumOff val="15000"/>
                  </a:schemeClr>
                </a:solidFill>
                <a:cs typeface="+mn-ea"/>
                <a:sym typeface="+mn-lt"/>
              </a:rPr>
              <a:t>的坐标上下左右翻转</a:t>
            </a:r>
            <a:r>
              <a:rPr lang="zh-CN" altLang="en-US" sz="1600" dirty="0">
                <a:solidFill>
                  <a:schemeClr val="tx1">
                    <a:lumMod val="85000"/>
                    <a:lumOff val="15000"/>
                  </a:schemeClr>
                </a:solidFill>
                <a:cs typeface="+mn-ea"/>
                <a:sym typeface="+mn-lt"/>
              </a:rPr>
              <a:t>，而且如果物体恰好在视点平面上，</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Z=0</a:t>
            </a:r>
            <a:r>
              <a:rPr lang="zh-CN" altLang="en-US" sz="1600" dirty="0">
                <a:solidFill>
                  <a:schemeClr val="tx1">
                    <a:lumMod val="85000"/>
                    <a:lumOff val="15000"/>
                  </a:schemeClr>
                </a:solidFill>
                <a:cs typeface="+mn-ea"/>
                <a:sym typeface="+mn-lt"/>
              </a:rPr>
              <a:t>，那么</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W=0</a:t>
            </a:r>
            <a:r>
              <a:rPr lang="zh-CN" altLang="en-US" sz="1600" dirty="0">
                <a:solidFill>
                  <a:schemeClr val="tx1">
                    <a:lumMod val="85000"/>
                    <a:lumOff val="15000"/>
                  </a:schemeClr>
                </a:solidFill>
                <a:cs typeface="+mn-ea"/>
                <a:sym typeface="+mn-lt"/>
              </a:rPr>
              <a:t>，会导致</a:t>
            </a:r>
            <a:r>
              <a:rPr lang="zh-CN" altLang="en-US" sz="1600" b="1" dirty="0">
                <a:solidFill>
                  <a:schemeClr val="tx1">
                    <a:lumMod val="85000"/>
                    <a:lumOff val="15000"/>
                  </a:schemeClr>
                </a:solidFill>
                <a:cs typeface="+mn-ea"/>
                <a:sym typeface="+mn-lt"/>
              </a:rPr>
              <a:t>除</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0</a:t>
            </a:r>
            <a:r>
              <a:rPr lang="zh-CN" altLang="en-US" sz="1600" b="1" dirty="0">
                <a:solidFill>
                  <a:schemeClr val="tx1">
                    <a:lumMod val="85000"/>
                    <a:lumOff val="15000"/>
                  </a:schemeClr>
                </a:solidFill>
                <a:cs typeface="+mn-ea"/>
                <a:sym typeface="+mn-lt"/>
              </a:rPr>
              <a:t>错误</a:t>
            </a:r>
            <a:r>
              <a:rPr lang="zh-CN" altLang="en-US" sz="1600" dirty="0">
                <a:solidFill>
                  <a:schemeClr val="tx1">
                    <a:lumMod val="85000"/>
                    <a:lumOff val="15000"/>
                  </a:schemeClr>
                </a:solidFill>
                <a:cs typeface="+mn-ea"/>
                <a:sym typeface="+mn-lt"/>
              </a:rPr>
              <a:t>，投影会将它投影至无穷远点上。裁剪可以避免以上两种问题，生成正确的结果。同时，删除那些在可视范围以外的三角形面也可以减少后续阶段的计算量，提高效率。</a:t>
            </a:r>
            <a:endParaRPr lang="en-US" altLang="zh-CN" sz="1600" dirty="0">
              <a:solidFill>
                <a:schemeClr val="tx1">
                  <a:lumMod val="85000"/>
                  <a:lumOff val="15000"/>
                </a:schemeClr>
              </a:solidFill>
              <a:cs typeface="+mn-ea"/>
              <a:sym typeface="+mn-lt"/>
            </a:endParaRPr>
          </a:p>
          <a:p>
            <a:pPr>
              <a:lnSpc>
                <a:spcPts val="2500"/>
              </a:lnSpc>
            </a:pPr>
            <a:r>
              <a:rPr lang="zh-CN" altLang="en-US" sz="1600" dirty="0">
                <a:solidFill>
                  <a:schemeClr val="tx1">
                    <a:lumMod val="85000"/>
                    <a:lumOff val="15000"/>
                  </a:schemeClr>
                </a:solidFill>
                <a:cs typeface="+mn-ea"/>
                <a:sym typeface="+mn-lt"/>
              </a:rPr>
              <a:t>最简单的裁剪方式是在投影变换和透视除法操作后，检查每一个顶点的坐标，如果有任意一维超出了标准立方体的范围，则将这个顶点所属的三角形面完全剔除。这种方法简单直观并且效率很高，但是其缺点也是非常明显的，如果一个三角形不是完全在标准立方体之外的话，那么就会出现突兀的缺损一部分的情况。</a:t>
            </a: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6" name="图片 5" descr="图片包含 棕色, 马, 男人, 大&#10;&#10;描述已自动生成">
            <a:extLst>
              <a:ext uri="{FF2B5EF4-FFF2-40B4-BE49-F238E27FC236}">
                <a16:creationId xmlns:a16="http://schemas.microsoft.com/office/drawing/2014/main" id="{33C222EC-C3D9-4DE9-B4B1-3EEA84995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986" y="3410227"/>
            <a:ext cx="3996032" cy="2856947"/>
          </a:xfrm>
          <a:prstGeom prst="rect">
            <a:avLst/>
          </a:prstGeom>
        </p:spPr>
      </p:pic>
      <p:sp>
        <p:nvSpPr>
          <p:cNvPr id="7" name="矩形 6">
            <a:extLst>
              <a:ext uri="{FF2B5EF4-FFF2-40B4-BE49-F238E27FC236}">
                <a16:creationId xmlns:a16="http://schemas.microsoft.com/office/drawing/2014/main" id="{FCAF0485-4542-414E-BBE8-0DE5AB4DFA40}"/>
              </a:ext>
            </a:extLst>
          </p:cNvPr>
          <p:cNvSpPr/>
          <p:nvPr/>
        </p:nvSpPr>
        <p:spPr>
          <a:xfrm>
            <a:off x="8365152" y="3159402"/>
            <a:ext cx="2171700" cy="501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物体, 天线, 游戏机, 桌子&#10;&#10;描述已自动生成">
            <a:extLst>
              <a:ext uri="{FF2B5EF4-FFF2-40B4-BE49-F238E27FC236}">
                <a16:creationId xmlns:a16="http://schemas.microsoft.com/office/drawing/2014/main" id="{5F85CC87-3562-4505-BDE9-1EFB2EC5FB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1198" y="399587"/>
            <a:ext cx="3768265" cy="2612923"/>
          </a:xfrm>
          <a:prstGeom prst="rect">
            <a:avLst/>
          </a:prstGeom>
        </p:spPr>
      </p:pic>
    </p:spTree>
    <p:extLst>
      <p:ext uri="{BB962C8B-B14F-4D97-AF65-F5344CB8AC3E}">
        <p14:creationId xmlns:p14="http://schemas.microsoft.com/office/powerpoint/2010/main" val="3535760503"/>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17550" y="444728"/>
            <a:ext cx="11106149" cy="6095771"/>
            <a:chOff x="5981700" y="1901483"/>
            <a:chExt cx="5257800" cy="1857714"/>
          </a:xfrm>
        </p:grpSpPr>
        <p:sp>
          <p:nvSpPr>
            <p:cNvPr id="15" name="矩形: 圆角 14"/>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圆角 15"/>
            <p:cNvSpPr/>
            <p:nvPr/>
          </p:nvSpPr>
          <p:spPr>
            <a:xfrm>
              <a:off x="7911366" y="1901483"/>
              <a:ext cx="1233126" cy="136543"/>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9" name="文本框 23"/>
          <p:cNvSpPr txBox="1"/>
          <p:nvPr/>
        </p:nvSpPr>
        <p:spPr>
          <a:xfrm>
            <a:off x="4919995" y="484083"/>
            <a:ext cx="2352007"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latin typeface="+mn-lt"/>
                <a:ea typeface="+mn-ea"/>
                <a:cs typeface="+mn-ea"/>
                <a:sym typeface="+mn-lt"/>
              </a:rPr>
              <a:t>解决方案</a:t>
            </a:r>
          </a:p>
        </p:txBody>
      </p:sp>
      <mc:AlternateContent xmlns:mc="http://schemas.openxmlformats.org/markup-compatibility/2006">
        <mc:Choice xmlns:a14="http://schemas.microsoft.com/office/drawing/2010/main" Requires="a14">
          <p:sp>
            <p:nvSpPr>
              <p:cNvPr id="27" name="矩形 26"/>
              <p:cNvSpPr/>
              <p:nvPr/>
            </p:nvSpPr>
            <p:spPr>
              <a:xfrm>
                <a:off x="1373415" y="971220"/>
                <a:ext cx="9880166" cy="2946448"/>
              </a:xfrm>
              <a:prstGeom prst="rect">
                <a:avLst/>
              </a:prstGeom>
              <a:noFill/>
            </p:spPr>
            <p:txBody>
              <a:bodyPr wrap="square" rtlCol="0">
                <a:spAutoFit/>
              </a:bodyPr>
              <a:lstStyle/>
              <a:p>
                <a:pPr>
                  <a:lnSpc>
                    <a:spcPts val="2500"/>
                  </a:lnSpc>
                </a:pPr>
                <a:r>
                  <a:rPr lang="zh-CN" altLang="en-US" sz="1600" b="1" dirty="0">
                    <a:solidFill>
                      <a:schemeClr val="tx1">
                        <a:lumMod val="85000"/>
                        <a:lumOff val="15000"/>
                      </a:schemeClr>
                    </a:solidFill>
                    <a:cs typeface="+mn-ea"/>
                    <a:sym typeface="+mn-lt"/>
                  </a:rPr>
                  <a:t>判断点在平面内还是平面外？</a:t>
                </a:r>
                <a:endParaRPr lang="en-US" altLang="zh-CN" sz="1600" b="1" dirty="0">
                  <a:solidFill>
                    <a:schemeClr val="tx1">
                      <a:lumMod val="85000"/>
                      <a:lumOff val="15000"/>
                    </a:schemeClr>
                  </a:solidFill>
                  <a:cs typeface="+mn-ea"/>
                  <a:sym typeface="+mn-lt"/>
                </a:endParaRPr>
              </a:p>
              <a:p>
                <a:pPr>
                  <a:lnSpc>
                    <a:spcPts val="2500"/>
                  </a:lnSpc>
                </a:pPr>
                <a:r>
                  <a:rPr lang="zh-CN" altLang="en-US" sz="1600" dirty="0">
                    <a:solidFill>
                      <a:schemeClr val="tx1">
                        <a:lumMod val="85000"/>
                        <a:lumOff val="15000"/>
                      </a:schemeClr>
                    </a:solidFill>
                    <a:cs typeface="+mn-ea"/>
                    <a:sym typeface="+mn-lt"/>
                  </a:rPr>
                  <a:t>一个平面会将三维空间划分为两个部分，在法线方向的一侧称为在平面内，另一侧称为在平面外。如果有一个点</a:t>
                </a:r>
                <a:r>
                  <a:rPr lang="en-US" altLang="zh-CN" sz="1600" dirty="0">
                    <a:solidFill>
                      <a:schemeClr val="tx1">
                        <a:lumMod val="85000"/>
                        <a:lumOff val="15000"/>
                      </a:schemeClr>
                    </a:solidFill>
                    <a:cs typeface="+mn-ea"/>
                    <a:sym typeface="+mn-lt"/>
                  </a:rPr>
                  <a:t>Q</a:t>
                </a:r>
                <a:r>
                  <a:rPr lang="zh-CN" altLang="en-US" sz="1600" dirty="0">
                    <a:solidFill>
                      <a:schemeClr val="tx1">
                        <a:lumMod val="85000"/>
                        <a:lumOff val="15000"/>
                      </a:schemeClr>
                    </a:solidFill>
                    <a:cs typeface="+mn-ea"/>
                    <a:sym typeface="+mn-lt"/>
                  </a:rPr>
                  <a:t>在平面上，那么向量</a:t>
                </a: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sym typeface="+mn-lt"/>
                      </a:rPr>
                      <m:t>&lt;</m:t>
                    </m:r>
                    <m:r>
                      <a:rPr lang="en-US" altLang="zh-CN" sz="1600" b="0" i="1" smtClean="0">
                        <a:solidFill>
                          <a:schemeClr val="tx1">
                            <a:lumMod val="85000"/>
                            <a:lumOff val="15000"/>
                          </a:schemeClr>
                        </a:solidFill>
                        <a:latin typeface="Cambria Math" panose="02040503050406030204" pitchFamily="18" charset="0"/>
                        <a:cs typeface="+mn-ea"/>
                        <a:sym typeface="+mn-lt"/>
                      </a:rPr>
                      <m:t>𝑄</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𝑃</m:t>
                    </m:r>
                    <m:r>
                      <a:rPr lang="en-US" altLang="zh-CN" sz="1600" b="0" i="1" smtClean="0">
                        <a:solidFill>
                          <a:schemeClr val="tx1">
                            <a:lumMod val="85000"/>
                            <a:lumOff val="15000"/>
                          </a:schemeClr>
                        </a:solidFill>
                        <a:latin typeface="Cambria Math" panose="02040503050406030204" pitchFamily="18" charset="0"/>
                        <a:cs typeface="+mn-ea"/>
                        <a:sym typeface="+mn-lt"/>
                      </a:rPr>
                      <m:t>&gt;</m:t>
                    </m:r>
                  </m:oMath>
                </a14:m>
                <a:r>
                  <a:rPr lang="zh-CN" altLang="en-US" sz="1600" dirty="0">
                    <a:solidFill>
                      <a:schemeClr val="tx1">
                        <a:lumMod val="85000"/>
                        <a:lumOff val="15000"/>
                      </a:schemeClr>
                    </a:solidFill>
                    <a:cs typeface="+mn-ea"/>
                    <a:sym typeface="+mn-lt"/>
                  </a:rPr>
                  <a:t>与法线   </a:t>
                </a:r>
                <a14:m>
                  <m:oMath xmlns:m="http://schemas.openxmlformats.org/officeDocument/2006/math">
                    <m:r>
                      <a:rPr lang="zh-CN" altLang="en-US" sz="1600" i="1">
                        <a:solidFill>
                          <a:schemeClr val="tx1">
                            <a:lumMod val="85000"/>
                            <a:lumOff val="15000"/>
                          </a:schemeClr>
                        </a:solidFill>
                        <a:latin typeface="Cambria Math" panose="02040503050406030204" pitchFamily="18" charset="0"/>
                        <a:cs typeface="+mn-ea"/>
                        <a:sym typeface="+mn-lt"/>
                      </a:rPr>
                      <m:t>正交</m:t>
                    </m:r>
                    <m:r>
                      <a:rPr lang="zh-CN" altLang="en-US" sz="1600" i="1" smtClean="0">
                        <a:solidFill>
                          <a:schemeClr val="tx1">
                            <a:lumMod val="85000"/>
                            <a:lumOff val="15000"/>
                          </a:schemeClr>
                        </a:solidFill>
                        <a:latin typeface="Cambria Math" panose="02040503050406030204" pitchFamily="18" charset="0"/>
                        <a:cs typeface="+mn-ea"/>
                        <a:sym typeface="+mn-lt"/>
                      </a:rPr>
                      <m:t>，</m:t>
                    </m:r>
                  </m:oMath>
                </a14:m>
                <a:r>
                  <a:rPr lang="zh-CN" altLang="en-US" sz="1600" dirty="0">
                    <a:solidFill>
                      <a:schemeClr val="tx1">
                        <a:lumMod val="85000"/>
                        <a:lumOff val="15000"/>
                      </a:schemeClr>
                    </a:solidFill>
                    <a:cs typeface="+mn-ea"/>
                    <a:sym typeface="+mn-lt"/>
                  </a:rPr>
                  <a:t>即</a:t>
                </a:r>
                <a:endParaRPr lang="en-US" altLang="zh-CN" sz="1600" dirty="0">
                  <a:solidFill>
                    <a:schemeClr val="tx1">
                      <a:lumMod val="85000"/>
                      <a:lumOff val="15000"/>
                    </a:schemeClr>
                  </a:solidFill>
                  <a:cs typeface="+mn-ea"/>
                  <a:sym typeface="+mn-lt"/>
                </a:endParaRPr>
              </a:p>
              <a:p>
                <a:pPr algn="ctr">
                  <a:lnSpc>
                    <a:spcPts val="2500"/>
                  </a:lnSpc>
                </a:pPr>
                <a:endParaRPr lang="en-US" altLang="zh-CN" sz="1600" dirty="0">
                  <a:solidFill>
                    <a:schemeClr val="tx1">
                      <a:lumMod val="85000"/>
                      <a:lumOff val="15000"/>
                    </a:schemeClr>
                  </a:solidFill>
                  <a:cs typeface="+mn-ea"/>
                  <a:sym typeface="+mn-lt"/>
                </a:endParaRPr>
              </a:p>
              <a:p>
                <a:pPr>
                  <a:lnSpc>
                    <a:spcPts val="2500"/>
                  </a:lnSpc>
                </a:pPr>
                <a:r>
                  <a:rPr lang="zh-CN" altLang="en-US" sz="1600" dirty="0">
                    <a:solidFill>
                      <a:schemeClr val="tx1">
                        <a:lumMod val="85000"/>
                        <a:lumOff val="15000"/>
                      </a:schemeClr>
                    </a:solidFill>
                    <a:cs typeface="+mn-ea"/>
                    <a:sym typeface="+mn-lt"/>
                  </a:rPr>
                  <a:t>对于三维空间中任意一点</a:t>
                </a: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sym typeface="+mn-lt"/>
                      </a:rPr>
                      <m:t>𝑄</m:t>
                    </m:r>
                    <m:r>
                      <a:rPr lang="en-US" altLang="zh-CN" sz="1600" b="0" i="1" smtClean="0">
                        <a:solidFill>
                          <a:schemeClr val="tx1">
                            <a:lumMod val="85000"/>
                            <a:lumOff val="15000"/>
                          </a:schemeClr>
                        </a:solidFill>
                        <a:latin typeface="Cambria Math" panose="02040503050406030204" pitchFamily="18" charset="0"/>
                        <a:cs typeface="+mn-ea"/>
                        <a:sym typeface="+mn-lt"/>
                      </a:rPr>
                      <m:t> </m:t>
                    </m:r>
                  </m:oMath>
                </a14:m>
                <a:r>
                  <a:rPr lang="zh-CN" altLang="en-US" sz="1600" dirty="0">
                    <a:solidFill>
                      <a:schemeClr val="tx1">
                        <a:lumMod val="85000"/>
                        <a:lumOff val="15000"/>
                      </a:schemeClr>
                    </a:solidFill>
                    <a:cs typeface="+mn-ea"/>
                    <a:sym typeface="+mn-lt"/>
                  </a:rPr>
                  <a:t>，点乘满足</a:t>
                </a:r>
                <a:endParaRPr lang="en-US" altLang="zh-CN" sz="1600" dirty="0">
                  <a:solidFill>
                    <a:schemeClr val="tx1">
                      <a:lumMod val="85000"/>
                      <a:lumOff val="15000"/>
                    </a:schemeClr>
                  </a:solidFill>
                  <a:cs typeface="+mn-ea"/>
                  <a:sym typeface="+mn-lt"/>
                </a:endParaRPr>
              </a:p>
              <a:p>
                <a:pPr>
                  <a:lnSpc>
                    <a:spcPts val="2500"/>
                  </a:lnSpc>
                </a:pPr>
                <a:endParaRPr lang="en-US" altLang="zh-CN" sz="1600" dirty="0">
                  <a:solidFill>
                    <a:schemeClr val="tx1">
                      <a:lumMod val="85000"/>
                      <a:lumOff val="15000"/>
                    </a:schemeClr>
                  </a:solidFill>
                  <a:cs typeface="+mn-ea"/>
                  <a:sym typeface="+mn-lt"/>
                </a:endParaRPr>
              </a:p>
              <a:p>
                <a:pPr>
                  <a:lnSpc>
                    <a:spcPts val="2500"/>
                  </a:lnSpc>
                </a:pPr>
                <a:r>
                  <a:rPr lang="en-US" altLang="zh-CN" sz="1600" dirty="0">
                    <a:solidFill>
                      <a:schemeClr val="tx1">
                        <a:lumMod val="85000"/>
                        <a:lumOff val="15000"/>
                      </a:schemeClr>
                    </a:solidFill>
                    <a:cs typeface="+mn-ea"/>
                    <a:sym typeface="+mn-lt"/>
                  </a:rPr>
                  <a:t>  </a:t>
                </a:r>
                <a:r>
                  <a:rPr lang="zh-CN" altLang="en-US" sz="1600" dirty="0">
                    <a:solidFill>
                      <a:schemeClr val="tx1">
                        <a:lumMod val="85000"/>
                        <a:lumOff val="15000"/>
                      </a:schemeClr>
                    </a:solidFill>
                    <a:cs typeface="+mn-ea"/>
                    <a:sym typeface="+mn-lt"/>
                  </a:rPr>
                  <a:t>为</a:t>
                </a:r>
                <a:r>
                  <a:rPr lang="en-US" altLang="zh-CN" sz="1600" dirty="0">
                    <a:solidFill>
                      <a:schemeClr val="tx1">
                        <a:lumMod val="85000"/>
                        <a:lumOff val="15000"/>
                      </a:schemeClr>
                    </a:solidFill>
                    <a:cs typeface="+mn-ea"/>
                    <a:sym typeface="+mn-lt"/>
                  </a:rPr>
                  <a:t>  </a:t>
                </a:r>
                <a:r>
                  <a:rPr lang="zh-CN" altLang="en-US" sz="1600" dirty="0">
                    <a:solidFill>
                      <a:schemeClr val="tx1">
                        <a:lumMod val="85000"/>
                        <a:lumOff val="15000"/>
                      </a:schemeClr>
                    </a:solidFill>
                    <a:cs typeface="+mn-ea"/>
                    <a:sym typeface="+mn-lt"/>
                  </a:rPr>
                  <a:t>和</a:t>
                </a: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sym typeface="+mn-lt"/>
                      </a:rPr>
                      <m:t>&lt;</m:t>
                    </m:r>
                    <m:r>
                      <a:rPr lang="en-US" altLang="zh-CN" sz="1600" b="0" i="1" smtClean="0">
                        <a:solidFill>
                          <a:schemeClr val="tx1">
                            <a:lumMod val="85000"/>
                            <a:lumOff val="15000"/>
                          </a:schemeClr>
                        </a:solidFill>
                        <a:latin typeface="Cambria Math" panose="02040503050406030204" pitchFamily="18" charset="0"/>
                        <a:cs typeface="+mn-ea"/>
                        <a:sym typeface="+mn-lt"/>
                      </a:rPr>
                      <m:t>𝑄</m:t>
                    </m:r>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𝑃</m:t>
                    </m:r>
                    <m:r>
                      <a:rPr lang="en-US" altLang="zh-CN" sz="1600" b="0" i="1" smtClean="0">
                        <a:solidFill>
                          <a:schemeClr val="tx1">
                            <a:lumMod val="85000"/>
                            <a:lumOff val="15000"/>
                          </a:schemeClr>
                        </a:solidFill>
                        <a:latin typeface="Cambria Math" panose="02040503050406030204" pitchFamily="18" charset="0"/>
                        <a:cs typeface="+mn-ea"/>
                        <a:sym typeface="+mn-lt"/>
                      </a:rPr>
                      <m:t>&gt;</m:t>
                    </m:r>
                  </m:oMath>
                </a14:m>
                <a:r>
                  <a:rPr lang="zh-CN" altLang="en-US" sz="1600" dirty="0">
                    <a:solidFill>
                      <a:schemeClr val="tx1">
                        <a:lumMod val="85000"/>
                        <a:lumOff val="15000"/>
                      </a:schemeClr>
                    </a:solidFill>
                    <a:cs typeface="+mn-ea"/>
                    <a:sym typeface="+mn-lt"/>
                  </a:rPr>
                  <a:t>的夹角。所以如果</a:t>
                </a:r>
                <a14:m>
                  <m:oMath xmlns:m="http://schemas.openxmlformats.org/officeDocument/2006/math">
                    <m:r>
                      <a:rPr lang="en-US" altLang="zh-CN" sz="1600" i="1">
                        <a:solidFill>
                          <a:schemeClr val="tx1">
                            <a:lumMod val="85000"/>
                            <a:lumOff val="15000"/>
                          </a:schemeClr>
                        </a:solidFill>
                        <a:latin typeface="Cambria Math" panose="02040503050406030204" pitchFamily="18" charset="0"/>
                        <a:cs typeface="+mn-ea"/>
                        <a:sym typeface="+mn-lt"/>
                      </a:rPr>
                      <m:t>𝑄</m:t>
                    </m:r>
                  </m:oMath>
                </a14:m>
                <a:r>
                  <a:rPr lang="zh-CN" altLang="en-US" sz="1600" dirty="0">
                    <a:solidFill>
                      <a:schemeClr val="tx1">
                        <a:lumMod val="85000"/>
                        <a:lumOff val="15000"/>
                      </a:schemeClr>
                    </a:solidFill>
                    <a:cs typeface="+mn-ea"/>
                    <a:sym typeface="+mn-lt"/>
                  </a:rPr>
                  <a:t>在平面内，          ，并且</a:t>
                </a:r>
                <a:r>
                  <a:rPr lang="en-US" altLang="zh-CN" sz="1600" dirty="0">
                    <a:solidFill>
                      <a:schemeClr val="tx1">
                        <a:lumMod val="85000"/>
                        <a:lumOff val="15000"/>
                      </a:schemeClr>
                    </a:solidFill>
                    <a:cs typeface="+mn-ea"/>
                    <a:sym typeface="+mn-lt"/>
                  </a:rPr>
                  <a:t>       </a:t>
                </a:r>
                <a:r>
                  <a:rPr lang="zh-CN" altLang="en-US" sz="1600" dirty="0">
                    <a:solidFill>
                      <a:schemeClr val="tx1">
                        <a:lumMod val="85000"/>
                        <a:lumOff val="15000"/>
                      </a:schemeClr>
                    </a:solidFill>
                    <a:cs typeface="+mn-ea"/>
                    <a:sym typeface="+mn-lt"/>
                  </a:rPr>
                  <a:t>为正，可得出当且仅当</a:t>
                </a:r>
                <a14:m>
                  <m:oMath xmlns:m="http://schemas.openxmlformats.org/officeDocument/2006/math">
                    <m:r>
                      <a:rPr lang="en-US" altLang="zh-CN" sz="1600" i="1">
                        <a:solidFill>
                          <a:schemeClr val="tx1">
                            <a:lumMod val="85000"/>
                            <a:lumOff val="15000"/>
                          </a:schemeClr>
                        </a:solidFill>
                        <a:latin typeface="Cambria Math" panose="02040503050406030204" pitchFamily="18" charset="0"/>
                        <a:cs typeface="+mn-ea"/>
                        <a:sym typeface="+mn-lt"/>
                      </a:rPr>
                      <m:t>𝑄</m:t>
                    </m:r>
                  </m:oMath>
                </a14:m>
                <a:r>
                  <a:rPr lang="zh-CN" altLang="en-US" sz="1600" dirty="0">
                    <a:solidFill>
                      <a:schemeClr val="tx1">
                        <a:lumMod val="85000"/>
                        <a:lumOff val="15000"/>
                      </a:schemeClr>
                    </a:solidFill>
                    <a:cs typeface="+mn-ea"/>
                    <a:sym typeface="+mn-lt"/>
                  </a:rPr>
                  <a:t>位于平面内时点乘为正，位于平面外时点乘为负。</a:t>
                </a:r>
                <a:r>
                  <a:rPr lang="el-GR" altLang="zh-CN" sz="1600" dirty="0">
                    <a:solidFill>
                      <a:schemeClr val="tx1">
                        <a:lumMod val="85000"/>
                        <a:lumOff val="15000"/>
                      </a:schemeClr>
                    </a:solidFill>
                    <a:cs typeface="+mn-ea"/>
                    <a:sym typeface="+mn-lt"/>
                  </a:rPr>
                  <a:t> </a:t>
                </a:r>
                <a:endParaRPr lang="en-US" altLang="zh-CN" sz="1600" dirty="0">
                  <a:solidFill>
                    <a:schemeClr val="tx1">
                      <a:lumMod val="85000"/>
                      <a:lumOff val="15000"/>
                    </a:schemeClr>
                  </a:solidFill>
                  <a:cs typeface="+mn-ea"/>
                  <a:sym typeface="+mn-lt"/>
                </a:endParaRPr>
              </a:p>
              <a:p>
                <a:pPr marL="285750" indent="-285750">
                  <a:lnSpc>
                    <a:spcPts val="2500"/>
                  </a:lnSpc>
                  <a:buFont typeface="Arial" panose="020B0604020202020204" pitchFamily="34" charset="0"/>
                  <a:buChar char="•"/>
                </a:pPr>
                <a:endParaRPr lang="zh-CN" altLang="en-US" sz="1600" dirty="0">
                  <a:solidFill>
                    <a:schemeClr val="tx1">
                      <a:lumMod val="85000"/>
                      <a:lumOff val="15000"/>
                    </a:schemeClr>
                  </a:solidFill>
                  <a:cs typeface="+mn-ea"/>
                  <a:sym typeface="+mn-lt"/>
                </a:endParaRPr>
              </a:p>
            </p:txBody>
          </p:sp>
        </mc:Choice>
        <mc:Fallback>
          <p:sp>
            <p:nvSpPr>
              <p:cNvPr id="27" name="矩形 26"/>
              <p:cNvSpPr>
                <a:spLocks noRot="1" noChangeAspect="1" noMove="1" noResize="1" noEditPoints="1" noAdjustHandles="1" noChangeArrowheads="1" noChangeShapeType="1" noTextEdit="1"/>
              </p:cNvSpPr>
              <p:nvPr/>
            </p:nvSpPr>
            <p:spPr>
              <a:xfrm>
                <a:off x="1373415" y="971220"/>
                <a:ext cx="9880166" cy="2946448"/>
              </a:xfrm>
              <a:prstGeom prst="rect">
                <a:avLst/>
              </a:prstGeom>
              <a:blipFill>
                <a:blip r:embed="rId3"/>
                <a:stretch>
                  <a:fillRect l="-308"/>
                </a:stretch>
              </a:blipFill>
            </p:spPr>
            <p:txBody>
              <a:bodyPr/>
              <a:lstStyle/>
              <a:p>
                <a:r>
                  <a:rPr lang="zh-CN" altLang="en-US">
                    <a:noFill/>
                  </a:rPr>
                  <a:t> </a:t>
                </a:r>
              </a:p>
            </p:txBody>
          </p:sp>
        </mc:Fallback>
      </mc:AlternateContent>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8" name="图片 7" descr="图示&#10;&#10;描述已自动生成">
            <a:extLst>
              <a:ext uri="{FF2B5EF4-FFF2-40B4-BE49-F238E27FC236}">
                <a16:creationId xmlns:a16="http://schemas.microsoft.com/office/drawing/2014/main" id="{8FF8B6C4-BDA7-4C5B-A6B9-2992A4A9B1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0665" y="3664494"/>
            <a:ext cx="3405279" cy="2735388"/>
          </a:xfrm>
          <a:prstGeom prst="rect">
            <a:avLst/>
          </a:prstGeom>
        </p:spPr>
      </p:pic>
      <p:pic>
        <p:nvPicPr>
          <p:cNvPr id="4" name="图片 3">
            <a:extLst>
              <a:ext uri="{FF2B5EF4-FFF2-40B4-BE49-F238E27FC236}">
                <a16:creationId xmlns:a16="http://schemas.microsoft.com/office/drawing/2014/main" id="{BA0FDC70-F4D1-4BDC-B013-6BC7A2388D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6561" y="1970407"/>
            <a:ext cx="1494447" cy="350549"/>
          </a:xfrm>
          <a:prstGeom prst="rect">
            <a:avLst/>
          </a:prstGeom>
        </p:spPr>
      </p:pic>
      <p:graphicFrame>
        <p:nvGraphicFramePr>
          <p:cNvPr id="5" name="对象 4">
            <a:extLst>
              <a:ext uri="{FF2B5EF4-FFF2-40B4-BE49-F238E27FC236}">
                <a16:creationId xmlns:a16="http://schemas.microsoft.com/office/drawing/2014/main" id="{91CDE7A3-68A3-4913-893B-A5353A7CC5A9}"/>
              </a:ext>
            </a:extLst>
          </p:cNvPr>
          <p:cNvGraphicFramePr>
            <a:graphicFrameLocks noChangeAspect="1"/>
          </p:cNvGraphicFramePr>
          <p:nvPr>
            <p:extLst>
              <p:ext uri="{D42A27DB-BD31-4B8C-83A1-F6EECF244321}">
                <p14:modId xmlns:p14="http://schemas.microsoft.com/office/powerpoint/2010/main" val="3929149511"/>
              </p:ext>
            </p:extLst>
          </p:nvPr>
        </p:nvGraphicFramePr>
        <p:xfrm>
          <a:off x="5406198" y="1644988"/>
          <a:ext cx="167883" cy="285401"/>
        </p:xfrm>
        <a:graphic>
          <a:graphicData uri="http://schemas.openxmlformats.org/presentationml/2006/ole">
            <mc:AlternateContent xmlns:mc="http://schemas.openxmlformats.org/markup-compatibility/2006">
              <mc:Choice xmlns:v="urn:schemas-microsoft-com:vml" Requires="v">
                <p:oleObj spid="_x0000_s5837" name="Equation" r:id="rId6" imgW="126720" imgH="215640" progId="Equation.DSMT4">
                  <p:embed/>
                </p:oleObj>
              </mc:Choice>
              <mc:Fallback>
                <p:oleObj name="Equation" r:id="rId6" imgW="126720" imgH="215640" progId="Equation.DSMT4">
                  <p:embed/>
                  <p:pic>
                    <p:nvPicPr>
                      <p:cNvPr id="5" name="对象 4">
                        <a:extLst>
                          <a:ext uri="{FF2B5EF4-FFF2-40B4-BE49-F238E27FC236}">
                            <a16:creationId xmlns:a16="http://schemas.microsoft.com/office/drawing/2014/main" id="{91CDE7A3-68A3-4913-893B-A5353A7CC5A9}"/>
                          </a:ext>
                        </a:extLst>
                      </p:cNvPr>
                      <p:cNvPicPr/>
                      <p:nvPr/>
                    </p:nvPicPr>
                    <p:blipFill>
                      <a:blip r:embed="rId7"/>
                      <a:stretch>
                        <a:fillRect/>
                      </a:stretch>
                    </p:blipFill>
                    <p:spPr>
                      <a:xfrm>
                        <a:off x="5406198" y="1644988"/>
                        <a:ext cx="167883" cy="285401"/>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2FE3CFBF-4889-4D95-B98A-B88A96DD6C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81465" y="2606896"/>
            <a:ext cx="2785232" cy="322680"/>
          </a:xfrm>
          <a:prstGeom prst="rect">
            <a:avLst/>
          </a:prstGeom>
        </p:spPr>
      </p:pic>
      <p:graphicFrame>
        <p:nvGraphicFramePr>
          <p:cNvPr id="9" name="对象 8">
            <a:extLst>
              <a:ext uri="{FF2B5EF4-FFF2-40B4-BE49-F238E27FC236}">
                <a16:creationId xmlns:a16="http://schemas.microsoft.com/office/drawing/2014/main" id="{9FB1763B-4383-4206-A9BB-A69AF7A9A2D8}"/>
              </a:ext>
            </a:extLst>
          </p:cNvPr>
          <p:cNvGraphicFramePr>
            <a:graphicFrameLocks noChangeAspect="1"/>
          </p:cNvGraphicFramePr>
          <p:nvPr>
            <p:extLst>
              <p:ext uri="{D42A27DB-BD31-4B8C-83A1-F6EECF244321}">
                <p14:modId xmlns:p14="http://schemas.microsoft.com/office/powerpoint/2010/main" val="4181821647"/>
              </p:ext>
            </p:extLst>
          </p:nvPr>
        </p:nvGraphicFramePr>
        <p:xfrm>
          <a:off x="1435448" y="2979680"/>
          <a:ext cx="167883" cy="235036"/>
        </p:xfrm>
        <a:graphic>
          <a:graphicData uri="http://schemas.openxmlformats.org/presentationml/2006/ole">
            <mc:AlternateContent xmlns:mc="http://schemas.openxmlformats.org/markup-compatibility/2006">
              <mc:Choice xmlns:v="urn:schemas-microsoft-com:vml" Requires="v">
                <p:oleObj spid="_x0000_s5838" name="Equation" r:id="rId9" imgW="126720" imgH="177480" progId="Equation.DSMT4">
                  <p:embed/>
                </p:oleObj>
              </mc:Choice>
              <mc:Fallback>
                <p:oleObj name="Equation" r:id="rId9" imgW="126720" imgH="177480" progId="Equation.DSMT4">
                  <p:embed/>
                  <p:pic>
                    <p:nvPicPr>
                      <p:cNvPr id="9" name="对象 8">
                        <a:extLst>
                          <a:ext uri="{FF2B5EF4-FFF2-40B4-BE49-F238E27FC236}">
                            <a16:creationId xmlns:a16="http://schemas.microsoft.com/office/drawing/2014/main" id="{9FB1763B-4383-4206-A9BB-A69AF7A9A2D8}"/>
                          </a:ext>
                        </a:extLst>
                      </p:cNvPr>
                      <p:cNvPicPr/>
                      <p:nvPr/>
                    </p:nvPicPr>
                    <p:blipFill>
                      <a:blip r:embed="rId10"/>
                      <a:stretch>
                        <a:fillRect/>
                      </a:stretch>
                    </p:blipFill>
                    <p:spPr>
                      <a:xfrm>
                        <a:off x="1435448" y="2979680"/>
                        <a:ext cx="167883" cy="23503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9D3AF62-9556-48E4-9D2B-8E50C33B13A4}"/>
              </a:ext>
            </a:extLst>
          </p:cNvPr>
          <p:cNvGraphicFramePr>
            <a:graphicFrameLocks noChangeAspect="1"/>
          </p:cNvGraphicFramePr>
          <p:nvPr>
            <p:extLst>
              <p:ext uri="{D42A27DB-BD31-4B8C-83A1-F6EECF244321}">
                <p14:modId xmlns:p14="http://schemas.microsoft.com/office/powerpoint/2010/main" val="680061475"/>
              </p:ext>
            </p:extLst>
          </p:nvPr>
        </p:nvGraphicFramePr>
        <p:xfrm>
          <a:off x="1760173" y="2928966"/>
          <a:ext cx="169863" cy="285750"/>
        </p:xfrm>
        <a:graphic>
          <a:graphicData uri="http://schemas.openxmlformats.org/presentationml/2006/ole">
            <mc:AlternateContent xmlns:mc="http://schemas.openxmlformats.org/markup-compatibility/2006">
              <mc:Choice xmlns:v="urn:schemas-microsoft-com:vml" Requires="v">
                <p:oleObj spid="_x0000_s5839" name="Equation" r:id="rId11" imgW="169213" imgH="285130" progId="Equation.DSMT4">
                  <p:embed/>
                </p:oleObj>
              </mc:Choice>
              <mc:Fallback>
                <p:oleObj name="Equation" r:id="rId11" imgW="169213" imgH="285130" progId="Equation.DSMT4">
                  <p:embed/>
                  <p:pic>
                    <p:nvPicPr>
                      <p:cNvPr id="11" name="对象 10">
                        <a:extLst>
                          <a:ext uri="{FF2B5EF4-FFF2-40B4-BE49-F238E27FC236}">
                            <a16:creationId xmlns:a16="http://schemas.microsoft.com/office/drawing/2014/main" id="{A9D3AF62-9556-48E4-9D2B-8E50C33B13A4}"/>
                          </a:ext>
                        </a:extLst>
                      </p:cNvPr>
                      <p:cNvPicPr/>
                      <p:nvPr/>
                    </p:nvPicPr>
                    <p:blipFill>
                      <a:blip r:embed="rId12"/>
                      <a:stretch>
                        <a:fillRect/>
                      </a:stretch>
                    </p:blipFill>
                    <p:spPr>
                      <a:xfrm>
                        <a:off x="1760173" y="2928966"/>
                        <a:ext cx="169863" cy="28575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142910CB-A06F-4388-BD61-2BF1A4109987}"/>
              </a:ext>
            </a:extLst>
          </p:cNvPr>
          <p:cNvGraphicFramePr>
            <a:graphicFrameLocks noChangeAspect="1"/>
          </p:cNvGraphicFramePr>
          <p:nvPr>
            <p:extLst>
              <p:ext uri="{D42A27DB-BD31-4B8C-83A1-F6EECF244321}">
                <p14:modId xmlns:p14="http://schemas.microsoft.com/office/powerpoint/2010/main" val="3455019147"/>
              </p:ext>
            </p:extLst>
          </p:nvPr>
        </p:nvGraphicFramePr>
        <p:xfrm>
          <a:off x="7047532" y="2984886"/>
          <a:ext cx="449246" cy="224623"/>
        </p:xfrm>
        <a:graphic>
          <a:graphicData uri="http://schemas.openxmlformats.org/presentationml/2006/ole">
            <mc:AlternateContent xmlns:mc="http://schemas.openxmlformats.org/markup-compatibility/2006">
              <mc:Choice xmlns:v="urn:schemas-microsoft-com:vml" Requires="v">
                <p:oleObj spid="_x0000_s5840" name="Equation" r:id="rId13" imgW="355320" imgH="177480" progId="Equation.DSMT4">
                  <p:embed/>
                </p:oleObj>
              </mc:Choice>
              <mc:Fallback>
                <p:oleObj name="Equation" r:id="rId13" imgW="355320" imgH="177480" progId="Equation.DSMT4">
                  <p:embed/>
                  <p:pic>
                    <p:nvPicPr>
                      <p:cNvPr id="13" name="对象 12">
                        <a:extLst>
                          <a:ext uri="{FF2B5EF4-FFF2-40B4-BE49-F238E27FC236}">
                            <a16:creationId xmlns:a16="http://schemas.microsoft.com/office/drawing/2014/main" id="{142910CB-A06F-4388-BD61-2BF1A4109987}"/>
                          </a:ext>
                        </a:extLst>
                      </p:cNvPr>
                      <p:cNvPicPr/>
                      <p:nvPr/>
                    </p:nvPicPr>
                    <p:blipFill>
                      <a:blip r:embed="rId14"/>
                      <a:stretch>
                        <a:fillRect/>
                      </a:stretch>
                    </p:blipFill>
                    <p:spPr>
                      <a:xfrm>
                        <a:off x="7047532" y="2984886"/>
                        <a:ext cx="449246" cy="224623"/>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02D30624-0C86-45D8-B144-10C346B4E8D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91809" y="3664494"/>
            <a:ext cx="3750600" cy="2503936"/>
          </a:xfrm>
          <a:prstGeom prst="rect">
            <a:avLst/>
          </a:prstGeom>
        </p:spPr>
      </p:pic>
      <p:graphicFrame>
        <p:nvGraphicFramePr>
          <p:cNvPr id="6" name="对象 5">
            <a:extLst>
              <a:ext uri="{FF2B5EF4-FFF2-40B4-BE49-F238E27FC236}">
                <a16:creationId xmlns:a16="http://schemas.microsoft.com/office/drawing/2014/main" id="{D031B62E-261C-4163-BB46-2C7CD2BF0E89}"/>
              </a:ext>
            </a:extLst>
          </p:cNvPr>
          <p:cNvGraphicFramePr>
            <a:graphicFrameLocks noChangeAspect="1"/>
          </p:cNvGraphicFramePr>
          <p:nvPr>
            <p:extLst>
              <p:ext uri="{D42A27DB-BD31-4B8C-83A1-F6EECF244321}">
                <p14:modId xmlns:p14="http://schemas.microsoft.com/office/powerpoint/2010/main" val="210733145"/>
              </p:ext>
            </p:extLst>
          </p:nvPr>
        </p:nvGraphicFramePr>
        <p:xfrm>
          <a:off x="5732850" y="2871075"/>
          <a:ext cx="726299" cy="459496"/>
        </p:xfrm>
        <a:graphic>
          <a:graphicData uri="http://schemas.openxmlformats.org/presentationml/2006/ole">
            <mc:AlternateContent xmlns:mc="http://schemas.openxmlformats.org/markup-compatibility/2006">
              <mc:Choice xmlns:v="urn:schemas-microsoft-com:vml" Requires="v">
                <p:oleObj spid="_x0000_s5841" name="Equation" r:id="rId16" imgW="622080" imgH="393480" progId="Equation.DSMT4">
                  <p:embed/>
                </p:oleObj>
              </mc:Choice>
              <mc:Fallback>
                <p:oleObj name="Equation" r:id="rId16" imgW="622080" imgH="393480" progId="Equation.DSMT4">
                  <p:embed/>
                  <p:pic>
                    <p:nvPicPr>
                      <p:cNvPr id="0" name=""/>
                      <p:cNvPicPr/>
                      <p:nvPr/>
                    </p:nvPicPr>
                    <p:blipFill>
                      <a:blip r:embed="rId17"/>
                      <a:stretch>
                        <a:fillRect/>
                      </a:stretch>
                    </p:blipFill>
                    <p:spPr>
                      <a:xfrm>
                        <a:off x="5732850" y="2871075"/>
                        <a:ext cx="726299" cy="459496"/>
                      </a:xfrm>
                      <a:prstGeom prst="rect">
                        <a:avLst/>
                      </a:prstGeom>
                    </p:spPr>
                  </p:pic>
                </p:oleObj>
              </mc:Fallback>
            </mc:AlternateContent>
          </a:graphicData>
        </a:graphic>
      </p:graphicFrame>
    </p:spTree>
    <p:extLst>
      <p:ext uri="{BB962C8B-B14F-4D97-AF65-F5344CB8AC3E}">
        <p14:creationId xmlns:p14="http://schemas.microsoft.com/office/powerpoint/2010/main" val="974358210"/>
      </p:ext>
    </p:extLst>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17550" y="448038"/>
            <a:ext cx="11106149" cy="6092460"/>
            <a:chOff x="5981700" y="1902492"/>
            <a:chExt cx="5257800" cy="1856705"/>
          </a:xfrm>
        </p:grpSpPr>
        <p:sp>
          <p:nvSpPr>
            <p:cNvPr id="15" name="矩形: 圆角 14"/>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圆角 15"/>
            <p:cNvSpPr/>
            <p:nvPr/>
          </p:nvSpPr>
          <p:spPr>
            <a:xfrm>
              <a:off x="7911366" y="1902492"/>
              <a:ext cx="1233126" cy="137140"/>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9" name="文本框 23"/>
          <p:cNvSpPr txBox="1"/>
          <p:nvPr/>
        </p:nvSpPr>
        <p:spPr>
          <a:xfrm>
            <a:off x="4919995" y="484083"/>
            <a:ext cx="2352007"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latin typeface="+mn-lt"/>
                <a:ea typeface="+mn-ea"/>
                <a:cs typeface="+mn-ea"/>
                <a:sym typeface="+mn-lt"/>
              </a:rPr>
              <a:t>解决方案</a:t>
            </a:r>
          </a:p>
        </p:txBody>
      </p:sp>
      <mc:AlternateContent xmlns:mc="http://schemas.openxmlformats.org/markup-compatibility/2006">
        <mc:Choice xmlns:a14="http://schemas.microsoft.com/office/drawing/2010/main" Requires="a14">
          <p:sp>
            <p:nvSpPr>
              <p:cNvPr id="27" name="矩形 26"/>
              <p:cNvSpPr/>
              <p:nvPr/>
            </p:nvSpPr>
            <p:spPr>
              <a:xfrm>
                <a:off x="1373415" y="874985"/>
                <a:ext cx="9880166" cy="4870051"/>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cs typeface="+mn-ea"/>
                    <a:sym typeface="+mn-lt"/>
                  </a:rPr>
                  <a:t>平面裁剪线段</a:t>
                </a:r>
                <a:endParaRPr lang="en-US" altLang="zh-CN" sz="1600" dirty="0">
                  <a:solidFill>
                    <a:schemeClr val="tx1">
                      <a:lumMod val="85000"/>
                      <a:lumOff val="15000"/>
                    </a:schemeClr>
                  </a:solidFill>
                  <a:cs typeface="+mn-ea"/>
                  <a:sym typeface="+mn-lt"/>
                </a:endParaRPr>
              </a:p>
              <a:p>
                <a:pPr>
                  <a:lnSpc>
                    <a:spcPts val="2500"/>
                  </a:lnSpc>
                </a:pPr>
                <a:r>
                  <a:rPr lang="zh-CN" altLang="en-US" sz="1600" dirty="0">
                    <a:solidFill>
                      <a:schemeClr val="tx1">
                        <a:lumMod val="85000"/>
                        <a:lumOff val="15000"/>
                      </a:schemeClr>
                    </a:solidFill>
                    <a:cs typeface="+mn-ea"/>
                    <a:sym typeface="+mn-lt"/>
                  </a:rPr>
                  <a:t>令</a:t>
                </a:r>
                <a:r>
                  <a:rPr lang="en-US" altLang="zh-CN" sz="1600" dirty="0">
                    <a:solidFill>
                      <a:schemeClr val="tx1">
                        <a:lumMod val="85000"/>
                        <a:lumOff val="15000"/>
                      </a:schemeClr>
                    </a:solidFill>
                    <a:cs typeface="+mn-ea"/>
                    <a:sym typeface="+mn-lt"/>
                  </a:rPr>
                  <a:t>                       ,                       </a:t>
                </a:r>
                <a:r>
                  <a:rPr lang="zh-CN" altLang="en-US" sz="1600" dirty="0">
                    <a:solidFill>
                      <a:schemeClr val="tx1">
                        <a:lumMod val="85000"/>
                        <a:lumOff val="15000"/>
                      </a:schemeClr>
                    </a:solidFill>
                    <a:cs typeface="+mn-ea"/>
                    <a:sym typeface="+mn-lt"/>
                  </a:rPr>
                  <a:t>线段裁剪分为以下四种情况：</a:t>
                </a:r>
                <a:endParaRPr lang="en-US" altLang="zh-CN" sz="1600" dirty="0">
                  <a:solidFill>
                    <a:schemeClr val="tx1">
                      <a:lumMod val="85000"/>
                      <a:lumOff val="15000"/>
                    </a:schemeClr>
                  </a:solidFill>
                  <a:cs typeface="+mn-ea"/>
                  <a:sym typeface="+mn-lt"/>
                </a:endParaRPr>
              </a:p>
              <a:p>
                <a:pPr marL="285750" indent="-285750">
                  <a:lnSpc>
                    <a:spcPts val="2500"/>
                  </a:lnSpc>
                  <a:buFont typeface="Arial" panose="020B0604020202020204" pitchFamily="34" charset="0"/>
                  <a:buChar char="•"/>
                </a:pP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600" i="1" smtClean="0">
                            <a:solidFill>
                              <a:schemeClr val="tx1">
                                <a:lumMod val="85000"/>
                                <a:lumOff val="15000"/>
                              </a:schemeClr>
                            </a:solidFill>
                            <a:latin typeface="Cambria Math" panose="02040503050406030204" pitchFamily="18" charset="0"/>
                            <a:cs typeface="+mn-ea"/>
                            <a:sym typeface="+mn-lt"/>
                          </a:rPr>
                        </m:ctrlPr>
                      </m:sSubPr>
                      <m:e>
                        <m:r>
                          <m:rPr>
                            <m:sty m:val="p"/>
                          </m:rPr>
                          <a:rPr lang="en-US" altLang="zh-CN" sz="1600" i="1">
                            <a:solidFill>
                              <a:schemeClr val="tx1">
                                <a:lumMod val="85000"/>
                                <a:lumOff val="15000"/>
                              </a:schemeClr>
                            </a:solidFill>
                            <a:latin typeface="Cambria Math" panose="02040503050406030204" pitchFamily="18" charset="0"/>
                            <a:cs typeface="+mn-ea"/>
                            <a:sym typeface="+mn-lt"/>
                          </a:rPr>
                          <m:t>d</m:t>
                        </m:r>
                      </m:e>
                      <m:sub>
                        <m:r>
                          <a:rPr lang="en-US" altLang="zh-CN" sz="1600" b="0" i="1" smtClean="0">
                            <a:solidFill>
                              <a:schemeClr val="tx1">
                                <a:lumMod val="85000"/>
                                <a:lumOff val="15000"/>
                              </a:schemeClr>
                            </a:solidFill>
                            <a:latin typeface="Cambria Math" panose="02040503050406030204" pitchFamily="18" charset="0"/>
                            <a:cs typeface="+mn-ea"/>
                            <a:sym typeface="+mn-lt"/>
                          </a:rPr>
                          <m:t>1</m:t>
                        </m:r>
                      </m:sub>
                    </m:sSub>
                    <m:r>
                      <a:rPr lang="en-US" altLang="zh-CN" sz="1600" i="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0&amp;&amp;</m:t>
                    </m:r>
                    <m:sSub>
                      <m:sSubPr>
                        <m:ctrlP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2</m:t>
                        </m:r>
                      </m:sub>
                    </m:s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&gt;0)||(</m:t>
                    </m:r>
                    <m:sSub>
                      <m:sSubPr>
                        <m:ctrlP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1</m:t>
                        </m:r>
                      </m:sub>
                    </m:s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&gt;0&amp;&amp;</m:t>
                    </m:r>
                    <m:sSub>
                      <m:sSubPr>
                        <m:ctrlP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2</m:t>
                        </m:r>
                      </m:sub>
                    </m:s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≥0)</m:t>
                    </m:r>
                  </m:oMath>
                </a14:m>
                <a:r>
                  <a:rPr lang="zh-CN" altLang="en-US" sz="1600" dirty="0">
                    <a:solidFill>
                      <a:schemeClr val="tx1">
                        <a:lumMod val="85000"/>
                        <a:lumOff val="15000"/>
                      </a:schemeClr>
                    </a:solidFill>
                    <a:cs typeface="+mn-ea"/>
                    <a:sym typeface="+mn-lt"/>
                  </a:rPr>
                  <a:t>，</a:t>
                </a:r>
                <a14:m>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sym typeface="+mn-lt"/>
                          </a:rPr>
                        </m:ctrlPr>
                      </m:sSubPr>
                      <m:e>
                        <m:r>
                          <m:rPr>
                            <m:sty m:val="p"/>
                          </m:rPr>
                          <a:rPr lang="en-US" altLang="zh-CN" sz="1600" i="1">
                            <a:solidFill>
                              <a:schemeClr val="tx1">
                                <a:lumMod val="85000"/>
                                <a:lumOff val="15000"/>
                              </a:schemeClr>
                            </a:solidFill>
                            <a:latin typeface="Cambria Math" panose="02040503050406030204" pitchFamily="18" charset="0"/>
                            <a:cs typeface="+mn-ea"/>
                            <a:sym typeface="+mn-lt"/>
                          </a:rPr>
                          <m:t>Q</m:t>
                        </m:r>
                      </m:e>
                      <m:sub>
                        <m:r>
                          <a:rPr lang="en-US" altLang="zh-CN" sz="1600" b="0" i="1" smtClean="0">
                            <a:solidFill>
                              <a:schemeClr val="tx1">
                                <a:lumMod val="85000"/>
                                <a:lumOff val="15000"/>
                              </a:schemeClr>
                            </a:solidFill>
                            <a:latin typeface="Cambria Math" panose="02040503050406030204" pitchFamily="18" charset="0"/>
                            <a:cs typeface="+mn-ea"/>
                            <a:sym typeface="+mn-lt"/>
                          </a:rPr>
                          <m:t>1</m:t>
                        </m:r>
                      </m:sub>
                    </m:sSub>
                  </m:oMath>
                </a14:m>
                <a:r>
                  <a:rPr lang="zh-CN" altLang="en-US" sz="1600" dirty="0">
                    <a:solidFill>
                      <a:schemeClr val="tx1">
                        <a:lumMod val="85000"/>
                        <a:lumOff val="15000"/>
                      </a:schemeClr>
                    </a:solidFill>
                    <a:cs typeface="+mn-ea"/>
                    <a:sym typeface="+mn-lt"/>
                  </a:rPr>
                  <a:t>和</a:t>
                </a:r>
                <a14:m>
                  <m:oMath xmlns:m="http://schemas.openxmlformats.org/officeDocument/2006/math">
                    <m:sSub>
                      <m:sSubPr>
                        <m:ctrlPr>
                          <a:rPr lang="en-US" altLang="zh-CN" sz="1600" i="1" dirty="0" smtClean="0">
                            <a:solidFill>
                              <a:schemeClr val="tx1">
                                <a:lumMod val="85000"/>
                                <a:lumOff val="15000"/>
                              </a:schemeClr>
                            </a:solidFill>
                            <a:latin typeface="Cambria Math" panose="02040503050406030204" pitchFamily="18" charset="0"/>
                            <a:cs typeface="+mn-ea"/>
                            <a:sym typeface="+mn-lt"/>
                          </a:rPr>
                        </m:ctrlPr>
                      </m:sSubPr>
                      <m:e>
                        <m:r>
                          <m:rPr>
                            <m:sty m:val="p"/>
                          </m:rPr>
                          <a:rPr lang="en-US" altLang="zh-CN" sz="1600" i="1" dirty="0">
                            <a:solidFill>
                              <a:schemeClr val="tx1">
                                <a:lumMod val="85000"/>
                                <a:lumOff val="15000"/>
                              </a:schemeClr>
                            </a:solidFill>
                            <a:latin typeface="Cambria Math" panose="02040503050406030204" pitchFamily="18" charset="0"/>
                            <a:cs typeface="+mn-ea"/>
                            <a:sym typeface="+mn-lt"/>
                          </a:rPr>
                          <m:t>Q</m:t>
                        </m:r>
                      </m:e>
                      <m:sub>
                        <m:r>
                          <a:rPr lang="en-US" altLang="zh-CN" sz="1600" b="0" i="1" dirty="0" smtClean="0">
                            <a:solidFill>
                              <a:schemeClr val="tx1">
                                <a:lumMod val="85000"/>
                                <a:lumOff val="15000"/>
                              </a:schemeClr>
                            </a:solidFill>
                            <a:latin typeface="Cambria Math" panose="02040503050406030204" pitchFamily="18" charset="0"/>
                            <a:cs typeface="+mn-ea"/>
                            <a:sym typeface="+mn-lt"/>
                          </a:rPr>
                          <m:t>2</m:t>
                        </m:r>
                      </m:sub>
                    </m:sSub>
                  </m:oMath>
                </a14:m>
                <a:r>
                  <a:rPr lang="zh-CN" altLang="en-US" sz="1600" dirty="0">
                    <a:solidFill>
                      <a:schemeClr val="tx1">
                        <a:lumMod val="85000"/>
                        <a:lumOff val="15000"/>
                      </a:schemeClr>
                    </a:solidFill>
                    <a:cs typeface="+mn-ea"/>
                    <a:sym typeface="+mn-lt"/>
                  </a:rPr>
                  <a:t>均在平面内</a:t>
                </a:r>
                <a:endParaRPr lang="en-US" altLang="zh-CN" sz="1600" dirty="0">
                  <a:solidFill>
                    <a:schemeClr val="tx1">
                      <a:lumMod val="85000"/>
                      <a:lumOff val="15000"/>
                    </a:schemeClr>
                  </a:solidFill>
                  <a:cs typeface="+mn-ea"/>
                  <a:sym typeface="+mn-lt"/>
                </a:endParaRPr>
              </a:p>
              <a:p>
                <a:pPr marL="285750" indent="-285750">
                  <a:lnSpc>
                    <a:spcPts val="2500"/>
                  </a:lnSpc>
                  <a:buFont typeface="Arial" panose="020B0604020202020204" pitchFamily="34" charset="0"/>
                  <a:buChar char="•"/>
                </a:pPr>
                <a14:m>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cs typeface="+mn-ea"/>
                            <a:sym typeface="+mn-lt"/>
                          </a:rPr>
                          <m:t>1 </m:t>
                        </m:r>
                      </m:sub>
                    </m:sSub>
                    <m:r>
                      <a:rPr lang="en-US" altLang="zh-CN" sz="160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0&amp;&amp;</m:t>
                    </m:r>
                    <m:sSub>
                      <m:sSubPr>
                        <m:ctrlP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2</m:t>
                        </m:r>
                      </m:sub>
                    </m:s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&lt;0)||(</m:t>
                    </m:r>
                    <m:sSub>
                      <m:sSubPr>
                        <m:ctrlP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1</m:t>
                        </m:r>
                      </m:sub>
                    </m:s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&lt;0&amp;&amp;</m:t>
                    </m:r>
                    <m:sSub>
                      <m:sSubPr>
                        <m:ctrlP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2</m:t>
                        </m:r>
                      </m:sub>
                    </m:s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m:t>≤0)</m:t>
                    </m:r>
                  </m:oMath>
                </a14:m>
                <a:r>
                  <a:rPr lang="zh-CN" altLang="en-US" sz="1600" dirty="0">
                    <a:solidFill>
                      <a:schemeClr val="tx1">
                        <a:lumMod val="85000"/>
                        <a:lumOff val="15000"/>
                      </a:schemeClr>
                    </a:solidFill>
                    <a:cs typeface="+mn-ea"/>
                    <a:sym typeface="+mn-lt"/>
                  </a:rPr>
                  <a:t>，</a:t>
                </a:r>
                <a14:m>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sym typeface="+mn-lt"/>
                          </a:rPr>
                        </m:ctrlPr>
                      </m:sSubPr>
                      <m:e>
                        <m:r>
                          <m:rPr>
                            <m:sty m:val="p"/>
                          </m:rPr>
                          <a:rPr lang="en-US" altLang="zh-CN" sz="1600" i="1">
                            <a:solidFill>
                              <a:schemeClr val="tx1">
                                <a:lumMod val="85000"/>
                                <a:lumOff val="15000"/>
                              </a:schemeClr>
                            </a:solidFill>
                            <a:latin typeface="Cambria Math" panose="02040503050406030204" pitchFamily="18" charset="0"/>
                            <a:cs typeface="+mn-ea"/>
                            <a:sym typeface="+mn-lt"/>
                          </a:rPr>
                          <m:t>Q</m:t>
                        </m:r>
                      </m:e>
                      <m:sub>
                        <m:r>
                          <a:rPr lang="en-US" altLang="zh-CN" sz="1600" b="0" i="1" smtClean="0">
                            <a:solidFill>
                              <a:schemeClr val="tx1">
                                <a:lumMod val="85000"/>
                                <a:lumOff val="15000"/>
                              </a:schemeClr>
                            </a:solidFill>
                            <a:latin typeface="Cambria Math" panose="02040503050406030204" pitchFamily="18" charset="0"/>
                            <a:cs typeface="+mn-ea"/>
                            <a:sym typeface="+mn-lt"/>
                          </a:rPr>
                          <m:t>1</m:t>
                        </m:r>
                      </m:sub>
                    </m:sSub>
                  </m:oMath>
                </a14:m>
                <a:r>
                  <a:rPr lang="zh-CN" altLang="en-US" sz="1600" dirty="0">
                    <a:solidFill>
                      <a:schemeClr val="tx1">
                        <a:lumMod val="85000"/>
                        <a:lumOff val="15000"/>
                      </a:schemeClr>
                    </a:solidFill>
                    <a:cs typeface="+mn-ea"/>
                    <a:sym typeface="+mn-lt"/>
                  </a:rPr>
                  <a:t>和</a:t>
                </a:r>
                <a14:m>
                  <m:oMath xmlns:m="http://schemas.openxmlformats.org/officeDocument/2006/math">
                    <m:sSub>
                      <m:sSubPr>
                        <m:ctrlPr>
                          <a:rPr lang="en-US" altLang="zh-CN" sz="1600" i="1" dirty="0">
                            <a:solidFill>
                              <a:schemeClr val="tx1">
                                <a:lumMod val="85000"/>
                                <a:lumOff val="15000"/>
                              </a:schemeClr>
                            </a:solidFill>
                            <a:latin typeface="Cambria Math" panose="02040503050406030204" pitchFamily="18" charset="0"/>
                            <a:cs typeface="+mn-ea"/>
                            <a:sym typeface="+mn-lt"/>
                          </a:rPr>
                        </m:ctrlPr>
                      </m:sSubPr>
                      <m:e>
                        <m:r>
                          <m:rPr>
                            <m:sty m:val="p"/>
                          </m:rPr>
                          <a:rPr lang="en-US" altLang="zh-CN" sz="1600" i="1" dirty="0">
                            <a:solidFill>
                              <a:schemeClr val="tx1">
                                <a:lumMod val="85000"/>
                                <a:lumOff val="15000"/>
                              </a:schemeClr>
                            </a:solidFill>
                            <a:latin typeface="Cambria Math" panose="02040503050406030204" pitchFamily="18" charset="0"/>
                            <a:cs typeface="+mn-ea"/>
                            <a:sym typeface="+mn-lt"/>
                          </a:rPr>
                          <m:t>Q</m:t>
                        </m:r>
                      </m:e>
                      <m:sub>
                        <m:r>
                          <a:rPr lang="en-US" altLang="zh-CN" sz="1600" i="1" dirty="0">
                            <a:solidFill>
                              <a:schemeClr val="tx1">
                                <a:lumMod val="85000"/>
                                <a:lumOff val="15000"/>
                              </a:schemeClr>
                            </a:solidFill>
                            <a:latin typeface="Cambria Math" panose="02040503050406030204" pitchFamily="18" charset="0"/>
                            <a:cs typeface="+mn-ea"/>
                            <a:sym typeface="+mn-lt"/>
                          </a:rPr>
                          <m:t>2</m:t>
                        </m:r>
                      </m:sub>
                    </m:sSub>
                  </m:oMath>
                </a14:m>
                <a:r>
                  <a:rPr lang="zh-CN" altLang="en-US" sz="1600" dirty="0">
                    <a:solidFill>
                      <a:schemeClr val="tx1">
                        <a:lumMod val="85000"/>
                        <a:lumOff val="15000"/>
                      </a:schemeClr>
                    </a:solidFill>
                    <a:cs typeface="+mn-ea"/>
                    <a:sym typeface="+mn-lt"/>
                  </a:rPr>
                  <a:t>均在平面外</a:t>
                </a:r>
                <a:endParaRPr lang="en-US" altLang="zh-CN" sz="1600" dirty="0">
                  <a:solidFill>
                    <a:schemeClr val="tx1">
                      <a:lumMod val="85000"/>
                      <a:lumOff val="15000"/>
                    </a:schemeClr>
                  </a:solidFill>
                  <a:cs typeface="+mn-ea"/>
                  <a:sym typeface="+mn-lt"/>
                </a:endParaRPr>
              </a:p>
              <a:p>
                <a:pPr marL="285750" indent="-285750">
                  <a:lnSpc>
                    <a:spcPts val="2500"/>
                  </a:lnSpc>
                  <a:buFont typeface="Arial" panose="020B0604020202020204" pitchFamily="34" charset="0"/>
                  <a:buChar char="•"/>
                </a:pPr>
                <a14:m>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cs typeface="+mn-ea"/>
                            <a:sym typeface="+mn-lt"/>
                          </a:rPr>
                          <m:t>1</m:t>
                        </m:r>
                      </m:sub>
                    </m:sSub>
                    <m:r>
                      <a:rPr lang="en-US" altLang="zh-CN" sz="1600" b="0" i="1" smtClean="0">
                        <a:solidFill>
                          <a:schemeClr val="tx1">
                            <a:lumMod val="85000"/>
                            <a:lumOff val="15000"/>
                          </a:schemeClr>
                        </a:solidFill>
                        <a:latin typeface="Cambria Math" panose="02040503050406030204" pitchFamily="18" charset="0"/>
                        <a:cs typeface="+mn-ea"/>
                        <a:sym typeface="+mn-lt"/>
                      </a:rPr>
                      <m:t>&gt;0&amp;&amp;</m:t>
                    </m:r>
                    <m:sSub>
                      <m:sSubPr>
                        <m:ctrlPr>
                          <a:rPr lang="en-US" altLang="zh-CN" sz="1600" b="0" i="1" smtClean="0">
                            <a:solidFill>
                              <a:schemeClr val="tx1">
                                <a:lumMod val="85000"/>
                                <a:lumOff val="15000"/>
                              </a:schemeClr>
                            </a:solidFill>
                            <a:latin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cs typeface="+mn-ea"/>
                            <a:sym typeface="+mn-lt"/>
                          </a:rPr>
                          <m:t>2</m:t>
                        </m:r>
                      </m:sub>
                    </m:sSub>
                    <m:r>
                      <a:rPr lang="en-US" altLang="zh-CN" sz="1600" b="0" i="1" smtClean="0">
                        <a:solidFill>
                          <a:schemeClr val="tx1">
                            <a:lumMod val="85000"/>
                            <a:lumOff val="15000"/>
                          </a:schemeClr>
                        </a:solidFill>
                        <a:latin typeface="Cambria Math" panose="02040503050406030204" pitchFamily="18" charset="0"/>
                        <a:cs typeface="+mn-ea"/>
                        <a:sym typeface="+mn-lt"/>
                      </a:rPr>
                      <m:t>&lt;0</m:t>
                    </m:r>
                  </m:oMath>
                </a14:m>
                <a:r>
                  <a:rPr lang="en-US" altLang="zh-CN" sz="1600" dirty="0">
                    <a:solidFill>
                      <a:schemeClr val="tx1">
                        <a:lumMod val="85000"/>
                        <a:lumOff val="15000"/>
                      </a:schemeClr>
                    </a:solidFill>
                    <a:cs typeface="+mn-ea"/>
                    <a:sym typeface="+mn-lt"/>
                  </a:rPr>
                  <a:t> </a:t>
                </a:r>
                <a:r>
                  <a:rPr lang="zh-CN" altLang="en-US" sz="1600" dirty="0">
                    <a:solidFill>
                      <a:schemeClr val="tx1">
                        <a:lumMod val="85000"/>
                        <a:lumOff val="15000"/>
                      </a:schemeClr>
                    </a:solidFill>
                    <a:cs typeface="+mn-ea"/>
                    <a:sym typeface="+mn-lt"/>
                  </a:rPr>
                  <a:t>，</a:t>
                </a:r>
                <a14:m>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sym typeface="+mn-lt"/>
                          </a:rPr>
                        </m:ctrlPr>
                      </m:sSubPr>
                      <m:e>
                        <m:r>
                          <m:rPr>
                            <m:sty m:val="p"/>
                          </m:rPr>
                          <a:rPr lang="en-US" altLang="zh-CN" sz="1600" i="1">
                            <a:solidFill>
                              <a:schemeClr val="tx1">
                                <a:lumMod val="85000"/>
                                <a:lumOff val="15000"/>
                              </a:schemeClr>
                            </a:solidFill>
                            <a:latin typeface="Cambria Math" panose="02040503050406030204" pitchFamily="18" charset="0"/>
                            <a:cs typeface="+mn-ea"/>
                            <a:sym typeface="+mn-lt"/>
                          </a:rPr>
                          <m:t>Q</m:t>
                        </m:r>
                      </m:e>
                      <m:sub>
                        <m:r>
                          <a:rPr lang="en-US" altLang="zh-CN" sz="1600" b="0" i="1" smtClean="0">
                            <a:solidFill>
                              <a:schemeClr val="tx1">
                                <a:lumMod val="85000"/>
                                <a:lumOff val="15000"/>
                              </a:schemeClr>
                            </a:solidFill>
                            <a:latin typeface="Cambria Math" panose="02040503050406030204" pitchFamily="18" charset="0"/>
                            <a:cs typeface="+mn-ea"/>
                            <a:sym typeface="+mn-lt"/>
                          </a:rPr>
                          <m:t>1</m:t>
                        </m:r>
                      </m:sub>
                    </m:sSub>
                  </m:oMath>
                </a14:m>
                <a:r>
                  <a:rPr lang="zh-CN" altLang="en-US" sz="1600" dirty="0">
                    <a:solidFill>
                      <a:schemeClr val="tx1">
                        <a:lumMod val="85000"/>
                        <a:lumOff val="15000"/>
                      </a:schemeClr>
                    </a:solidFill>
                    <a:cs typeface="+mn-ea"/>
                    <a:sym typeface="+mn-lt"/>
                  </a:rPr>
                  <a:t>在平面内，</a:t>
                </a:r>
                <a:r>
                  <a:rPr lang="en-US" altLang="zh-CN" sz="1600" dirty="0">
                    <a:solidFill>
                      <a:schemeClr val="tx1">
                        <a:lumMod val="85000"/>
                        <a:lumOff val="15000"/>
                      </a:schemeClr>
                    </a:solidFill>
                    <a:cs typeface="+mn-ea"/>
                    <a:sym typeface="+mn-lt"/>
                  </a:rPr>
                  <a:t> </a:t>
                </a:r>
                <a14:m>
                  <m:oMath xmlns:m="http://schemas.openxmlformats.org/officeDocument/2006/math">
                    <m:sSub>
                      <m:sSubPr>
                        <m:ctrlPr>
                          <a:rPr lang="en-US" altLang="zh-CN" sz="1600" i="1" dirty="0">
                            <a:solidFill>
                              <a:schemeClr val="tx1">
                                <a:lumMod val="85000"/>
                                <a:lumOff val="15000"/>
                              </a:schemeClr>
                            </a:solidFill>
                            <a:latin typeface="Cambria Math" panose="02040503050406030204" pitchFamily="18" charset="0"/>
                            <a:cs typeface="+mn-ea"/>
                            <a:sym typeface="+mn-lt"/>
                          </a:rPr>
                        </m:ctrlPr>
                      </m:sSubPr>
                      <m:e>
                        <m:r>
                          <m:rPr>
                            <m:sty m:val="p"/>
                          </m:rPr>
                          <a:rPr lang="en-US" altLang="zh-CN" sz="1600" i="1" dirty="0">
                            <a:solidFill>
                              <a:schemeClr val="tx1">
                                <a:lumMod val="85000"/>
                                <a:lumOff val="15000"/>
                              </a:schemeClr>
                            </a:solidFill>
                            <a:latin typeface="Cambria Math" panose="02040503050406030204" pitchFamily="18" charset="0"/>
                            <a:cs typeface="+mn-ea"/>
                            <a:sym typeface="+mn-lt"/>
                          </a:rPr>
                          <m:t>Q</m:t>
                        </m:r>
                      </m:e>
                      <m:sub>
                        <m:r>
                          <a:rPr lang="en-US" altLang="zh-CN" sz="1600" i="1" dirty="0">
                            <a:solidFill>
                              <a:schemeClr val="tx1">
                                <a:lumMod val="85000"/>
                                <a:lumOff val="15000"/>
                              </a:schemeClr>
                            </a:solidFill>
                            <a:latin typeface="Cambria Math" panose="02040503050406030204" pitchFamily="18" charset="0"/>
                            <a:cs typeface="+mn-ea"/>
                            <a:sym typeface="+mn-lt"/>
                          </a:rPr>
                          <m:t>2</m:t>
                        </m:r>
                      </m:sub>
                    </m:sSub>
                  </m:oMath>
                </a14:m>
                <a:r>
                  <a:rPr lang="zh-CN" altLang="en-US" sz="1600" dirty="0">
                    <a:solidFill>
                      <a:schemeClr val="tx1">
                        <a:lumMod val="85000"/>
                        <a:lumOff val="15000"/>
                      </a:schemeClr>
                    </a:solidFill>
                    <a:cs typeface="+mn-ea"/>
                    <a:sym typeface="+mn-lt"/>
                  </a:rPr>
                  <a:t>在平面外</a:t>
                </a:r>
                <a:r>
                  <a:rPr lang="en-US" altLang="zh-CN" sz="1600" dirty="0">
                    <a:solidFill>
                      <a:schemeClr val="tx1">
                        <a:lumMod val="85000"/>
                        <a:lumOff val="15000"/>
                      </a:schemeClr>
                    </a:solidFill>
                    <a:cs typeface="+mn-ea"/>
                    <a:sym typeface="+mn-lt"/>
                  </a:rPr>
                  <a:t>  </a:t>
                </a:r>
              </a:p>
              <a:p>
                <a:pPr>
                  <a:lnSpc>
                    <a:spcPts val="2500"/>
                  </a:lnSpc>
                </a:pPr>
                <a:endParaRPr lang="en-US" altLang="zh-CN" sz="1600" dirty="0">
                  <a:solidFill>
                    <a:schemeClr val="tx1">
                      <a:lumMod val="85000"/>
                      <a:lumOff val="15000"/>
                    </a:schemeClr>
                  </a:solidFill>
                  <a:cs typeface="+mn-ea"/>
                  <a:sym typeface="+mn-lt"/>
                </a:endParaRPr>
              </a:p>
              <a:p>
                <a:pPr>
                  <a:lnSpc>
                    <a:spcPts val="2500"/>
                  </a:lnSpc>
                </a:pPr>
                <a:endParaRPr lang="en-US" altLang="zh-CN" sz="1600" dirty="0">
                  <a:solidFill>
                    <a:schemeClr val="tx1">
                      <a:lumMod val="85000"/>
                      <a:lumOff val="15000"/>
                    </a:schemeClr>
                  </a:solidFill>
                  <a:cs typeface="+mn-ea"/>
                  <a:sym typeface="+mn-lt"/>
                </a:endParaRPr>
              </a:p>
              <a:p>
                <a:pPr>
                  <a:lnSpc>
                    <a:spcPts val="2500"/>
                  </a:lnSpc>
                </a:pPr>
                <a:endParaRPr lang="en-US" altLang="zh-CN" sz="1600" dirty="0">
                  <a:solidFill>
                    <a:schemeClr val="tx1">
                      <a:lumMod val="85000"/>
                      <a:lumOff val="15000"/>
                    </a:schemeClr>
                  </a:solidFill>
                  <a:cs typeface="+mn-ea"/>
                  <a:sym typeface="+mn-lt"/>
                </a:endParaRPr>
              </a:p>
              <a:p>
                <a:pPr>
                  <a:lnSpc>
                    <a:spcPts val="2500"/>
                  </a:lnSpc>
                </a:pPr>
                <a:endParaRPr lang="en-US" altLang="zh-CN" sz="1600" dirty="0">
                  <a:solidFill>
                    <a:schemeClr val="tx1">
                      <a:lumMod val="85000"/>
                      <a:lumOff val="15000"/>
                    </a:schemeClr>
                  </a:solidFill>
                  <a:cs typeface="+mn-ea"/>
                  <a:sym typeface="+mn-lt"/>
                </a:endParaRPr>
              </a:p>
              <a:p>
                <a:pPr>
                  <a:lnSpc>
                    <a:spcPts val="2500"/>
                  </a:lnSpc>
                </a:pPr>
                <a:endParaRPr lang="en-US" altLang="zh-CN" sz="1600" dirty="0">
                  <a:solidFill>
                    <a:schemeClr val="tx1">
                      <a:lumMod val="85000"/>
                      <a:lumOff val="15000"/>
                    </a:schemeClr>
                  </a:solidFill>
                  <a:cs typeface="+mn-ea"/>
                  <a:sym typeface="+mn-lt"/>
                </a:endParaRPr>
              </a:p>
              <a:p>
                <a:pPr>
                  <a:lnSpc>
                    <a:spcPts val="2500"/>
                  </a:lnSpc>
                </a:pPr>
                <a:endParaRPr lang="en-US" altLang="zh-CN" sz="1600" dirty="0">
                  <a:solidFill>
                    <a:schemeClr val="tx1">
                      <a:lumMod val="85000"/>
                      <a:lumOff val="15000"/>
                    </a:schemeClr>
                  </a:solidFill>
                  <a:cs typeface="+mn-ea"/>
                  <a:sym typeface="+mn-lt"/>
                </a:endParaRPr>
              </a:p>
              <a:p>
                <a:pPr>
                  <a:lnSpc>
                    <a:spcPts val="2500"/>
                  </a:lnSpc>
                </a:pPr>
                <a:endParaRPr lang="en-US" altLang="zh-CN" sz="1600" dirty="0">
                  <a:solidFill>
                    <a:schemeClr val="tx1">
                      <a:lumMod val="85000"/>
                      <a:lumOff val="15000"/>
                    </a:schemeClr>
                  </a:solidFill>
                  <a:cs typeface="+mn-ea"/>
                  <a:sym typeface="+mn-lt"/>
                </a:endParaRPr>
              </a:p>
              <a:p>
                <a:pPr>
                  <a:lnSpc>
                    <a:spcPts val="2500"/>
                  </a:lnSpc>
                </a:pPr>
                <a14:m>
                  <m:oMath xmlns:m="http://schemas.openxmlformats.org/officeDocument/2006/math">
                    <m:acc>
                      <m:accPr>
                        <m:chr m:val="̅"/>
                        <m:ctrlPr>
                          <a:rPr lang="zh-CN" altLang="en-US" sz="1600" i="1">
                            <a:solidFill>
                              <a:schemeClr val="tx1">
                                <a:lumMod val="85000"/>
                                <a:lumOff val="15000"/>
                              </a:schemeClr>
                            </a:solidFill>
                            <a:latin typeface="Cambria Math" panose="02040503050406030204" pitchFamily="18" charset="0"/>
                            <a:cs typeface="+mn-ea"/>
                            <a:sym typeface="+mn-lt"/>
                          </a:rPr>
                        </m:ctrlPr>
                      </m:accPr>
                      <m:e>
                        <m:sSub>
                          <m:sSubPr>
                            <m:ctrlPr>
                              <a:rPr lang="en-US" altLang="zh-CN" sz="1600" i="1">
                                <a:solidFill>
                                  <a:schemeClr val="tx1">
                                    <a:lumMod val="85000"/>
                                    <a:lumOff val="15000"/>
                                  </a:schemeClr>
                                </a:solidFill>
                                <a:latin typeface="Cambria Math" panose="02040503050406030204" pitchFamily="18" charset="0"/>
                                <a:cs typeface="+mn-ea"/>
                                <a:sym typeface="+mn-lt"/>
                              </a:rPr>
                            </m:ctrlPr>
                          </m:sSubPr>
                          <m:e>
                            <m:r>
                              <a:rPr lang="en-US" altLang="zh-CN" sz="1600" i="1">
                                <a:solidFill>
                                  <a:schemeClr val="tx1">
                                    <a:lumMod val="85000"/>
                                    <a:lumOff val="15000"/>
                                  </a:schemeClr>
                                </a:solidFill>
                                <a:latin typeface="Cambria Math" panose="02040503050406030204" pitchFamily="18" charset="0"/>
                                <a:cs typeface="+mn-ea"/>
                                <a:sym typeface="+mn-lt"/>
                              </a:rPr>
                              <m:t>𝑄</m:t>
                            </m:r>
                          </m:e>
                          <m:sub>
                            <m:r>
                              <a:rPr lang="en-US" altLang="zh-CN" sz="1600" b="0" i="1" smtClean="0">
                                <a:solidFill>
                                  <a:schemeClr val="tx1">
                                    <a:lumMod val="85000"/>
                                    <a:lumOff val="15000"/>
                                  </a:schemeClr>
                                </a:solidFill>
                                <a:latin typeface="Cambria Math" panose="02040503050406030204" pitchFamily="18" charset="0"/>
                                <a:cs typeface="+mn-ea"/>
                                <a:sym typeface="+mn-lt"/>
                              </a:rPr>
                              <m:t>1</m:t>
                            </m:r>
                          </m:sub>
                        </m:sSub>
                        <m:r>
                          <a:rPr lang="en-US" altLang="zh-CN" sz="1600" b="0" i="1" smtClean="0">
                            <a:solidFill>
                              <a:schemeClr val="tx1">
                                <a:lumMod val="85000"/>
                                <a:lumOff val="15000"/>
                              </a:schemeClr>
                            </a:solidFill>
                            <a:latin typeface="Cambria Math" panose="02040503050406030204" pitchFamily="18" charset="0"/>
                            <a:cs typeface="+mn-ea"/>
                            <a:sym typeface="+mn-lt"/>
                          </a:rPr>
                          <m:t>𝐼</m:t>
                        </m:r>
                      </m:e>
                    </m:acc>
                  </m:oMath>
                </a14:m>
                <a:r>
                  <a:rPr lang="zh-CN" altLang="en-US" sz="1600" dirty="0">
                    <a:solidFill>
                      <a:schemeClr val="tx1">
                        <a:lumMod val="85000"/>
                        <a:lumOff val="15000"/>
                      </a:schemeClr>
                    </a:solidFill>
                    <a:cs typeface="+mn-ea"/>
                    <a:sym typeface="+mn-lt"/>
                  </a:rPr>
                  <a:t>在平面内，</a:t>
                </a:r>
                <a14:m>
                  <m:oMath xmlns:m="http://schemas.openxmlformats.org/officeDocument/2006/math">
                    <m:acc>
                      <m:accPr>
                        <m:chr m:val="̅"/>
                        <m:ctrlPr>
                          <a:rPr lang="zh-CN" altLang="en-US" sz="1600" i="1" smtClean="0">
                            <a:solidFill>
                              <a:schemeClr val="tx1">
                                <a:lumMod val="85000"/>
                                <a:lumOff val="15000"/>
                              </a:schemeClr>
                            </a:solidFill>
                            <a:latin typeface="Cambria Math" panose="02040503050406030204" pitchFamily="18" charset="0"/>
                            <a:cs typeface="+mn-ea"/>
                            <a:sym typeface="+mn-lt"/>
                          </a:rPr>
                        </m:ctrlPr>
                      </m:accPr>
                      <m:e>
                        <m:r>
                          <a:rPr lang="en-US" altLang="zh-CN" sz="1600" b="0" i="1" smtClean="0">
                            <a:solidFill>
                              <a:schemeClr val="tx1">
                                <a:lumMod val="85000"/>
                                <a:lumOff val="15000"/>
                              </a:schemeClr>
                            </a:solidFill>
                            <a:latin typeface="Cambria Math" panose="02040503050406030204" pitchFamily="18" charset="0"/>
                            <a:cs typeface="+mn-ea"/>
                            <a:sym typeface="+mn-lt"/>
                          </a:rPr>
                          <m:t>𝐼</m:t>
                        </m:r>
                        <m:sSub>
                          <m:sSubPr>
                            <m:ctrlPr>
                              <a:rPr lang="en-US" altLang="zh-CN" sz="1600" b="0" i="1" smtClean="0">
                                <a:solidFill>
                                  <a:schemeClr val="tx1">
                                    <a:lumMod val="85000"/>
                                    <a:lumOff val="15000"/>
                                  </a:schemeClr>
                                </a:solidFill>
                                <a:latin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cs typeface="+mn-ea"/>
                                <a:sym typeface="+mn-lt"/>
                              </a:rPr>
                              <m:t>𝑄</m:t>
                            </m:r>
                          </m:e>
                          <m:sub>
                            <m:r>
                              <a:rPr lang="en-US" altLang="zh-CN" sz="1600" b="0" i="1" smtClean="0">
                                <a:solidFill>
                                  <a:schemeClr val="tx1">
                                    <a:lumMod val="85000"/>
                                    <a:lumOff val="15000"/>
                                  </a:schemeClr>
                                </a:solidFill>
                                <a:latin typeface="Cambria Math" panose="02040503050406030204" pitchFamily="18" charset="0"/>
                                <a:cs typeface="+mn-ea"/>
                                <a:sym typeface="+mn-lt"/>
                              </a:rPr>
                              <m:t>2</m:t>
                            </m:r>
                          </m:sub>
                        </m:sSub>
                      </m:e>
                    </m:acc>
                  </m:oMath>
                </a14:m>
                <a:r>
                  <a:rPr lang="zh-CN" altLang="en-US" sz="1600" dirty="0">
                    <a:solidFill>
                      <a:schemeClr val="tx1">
                        <a:lumMod val="85000"/>
                        <a:lumOff val="15000"/>
                      </a:schemeClr>
                    </a:solidFill>
                    <a:cs typeface="+mn-ea"/>
                    <a:sym typeface="+mn-lt"/>
                  </a:rPr>
                  <a:t>在平面外</a:t>
                </a:r>
                <a:endParaRPr lang="en-US" altLang="zh-CN" sz="1600" dirty="0">
                  <a:solidFill>
                    <a:schemeClr val="tx1">
                      <a:lumMod val="85000"/>
                      <a:lumOff val="15000"/>
                    </a:schemeClr>
                  </a:solidFill>
                  <a:cs typeface="+mn-ea"/>
                  <a:sym typeface="+mn-lt"/>
                </a:endParaRPr>
              </a:p>
              <a:p>
                <a:pPr marL="285750" indent="-285750">
                  <a:lnSpc>
                    <a:spcPts val="2500"/>
                  </a:lnSpc>
                  <a:buFont typeface="Arial" panose="020B0604020202020204" pitchFamily="34" charset="0"/>
                  <a:buChar char="•"/>
                </a:pPr>
                <a14:m>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cs typeface="+mn-ea"/>
                            <a:sym typeface="+mn-lt"/>
                          </a:rPr>
                          <m:t>1</m:t>
                        </m:r>
                      </m:sub>
                    </m:sSub>
                    <m:r>
                      <a:rPr lang="en-US" altLang="zh-CN" sz="1600" b="0" i="1" smtClean="0">
                        <a:solidFill>
                          <a:schemeClr val="tx1">
                            <a:lumMod val="85000"/>
                            <a:lumOff val="15000"/>
                          </a:schemeClr>
                        </a:solidFill>
                        <a:latin typeface="Cambria Math" panose="02040503050406030204" pitchFamily="18" charset="0"/>
                        <a:cs typeface="+mn-ea"/>
                        <a:sym typeface="+mn-lt"/>
                      </a:rPr>
                      <m:t>&lt;</m:t>
                    </m:r>
                    <m:r>
                      <a:rPr lang="en-US" altLang="zh-CN" sz="1600" b="0" i="1" smtClean="0">
                        <a:solidFill>
                          <a:schemeClr val="tx1">
                            <a:lumMod val="85000"/>
                            <a:lumOff val="15000"/>
                          </a:schemeClr>
                        </a:solidFill>
                        <a:latin typeface="Cambria Math" panose="02040503050406030204" pitchFamily="18" charset="0"/>
                        <a:cs typeface="+mn-ea"/>
                        <a:sym typeface="+mn-lt"/>
                      </a:rPr>
                      <m:t>0&amp;&amp;</m:t>
                    </m:r>
                    <m:sSub>
                      <m:sSubPr>
                        <m:ctrlPr>
                          <a:rPr lang="en-US" altLang="zh-CN" sz="1600" b="0" i="1" smtClean="0">
                            <a:solidFill>
                              <a:schemeClr val="tx1">
                                <a:lumMod val="85000"/>
                                <a:lumOff val="15000"/>
                              </a:schemeClr>
                            </a:solidFill>
                            <a:latin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cs typeface="+mn-ea"/>
                            <a:sym typeface="+mn-lt"/>
                          </a:rPr>
                          <m:t>𝑑</m:t>
                        </m:r>
                      </m:e>
                      <m:sub>
                        <m:r>
                          <a:rPr lang="en-US" altLang="zh-CN" sz="1600" b="0" i="1" smtClean="0">
                            <a:solidFill>
                              <a:schemeClr val="tx1">
                                <a:lumMod val="85000"/>
                                <a:lumOff val="15000"/>
                              </a:schemeClr>
                            </a:solidFill>
                            <a:latin typeface="Cambria Math" panose="02040503050406030204" pitchFamily="18" charset="0"/>
                            <a:cs typeface="+mn-ea"/>
                            <a:sym typeface="+mn-lt"/>
                          </a:rPr>
                          <m:t>2</m:t>
                        </m:r>
                      </m:sub>
                    </m:sSub>
                    <m:r>
                      <a:rPr lang="en-US" altLang="zh-CN" sz="1600" b="0" i="1" smtClean="0">
                        <a:solidFill>
                          <a:schemeClr val="tx1">
                            <a:lumMod val="85000"/>
                            <a:lumOff val="15000"/>
                          </a:schemeClr>
                        </a:solidFill>
                        <a:latin typeface="Cambria Math" panose="02040503050406030204" pitchFamily="18" charset="0"/>
                        <a:cs typeface="+mn-ea"/>
                        <a:sym typeface="+mn-lt"/>
                      </a:rPr>
                      <m:t>&gt;</m:t>
                    </m:r>
                    <m:r>
                      <a:rPr lang="en-US" altLang="zh-CN" sz="1600" b="0" i="1" smtClean="0">
                        <a:solidFill>
                          <a:schemeClr val="tx1">
                            <a:lumMod val="85000"/>
                            <a:lumOff val="15000"/>
                          </a:schemeClr>
                        </a:solidFill>
                        <a:latin typeface="Cambria Math" panose="02040503050406030204" pitchFamily="18" charset="0"/>
                        <a:cs typeface="+mn-ea"/>
                        <a:sym typeface="+mn-lt"/>
                      </a:rPr>
                      <m:t>0</m:t>
                    </m:r>
                    <m:r>
                      <a:rPr lang="zh-CN" altLang="en-US" sz="1600" i="1">
                        <a:solidFill>
                          <a:schemeClr val="tx1">
                            <a:lumMod val="85000"/>
                            <a:lumOff val="15000"/>
                          </a:schemeClr>
                        </a:solidFill>
                        <a:latin typeface="Cambria Math" panose="02040503050406030204" pitchFamily="18" charset="0"/>
                        <a:cs typeface="+mn-ea"/>
                        <a:sym typeface="+mn-lt"/>
                      </a:rPr>
                      <m:t>，</m:t>
                    </m:r>
                  </m:oMath>
                </a14:m>
                <a:r>
                  <a:rPr lang="zh-CN" altLang="en-US" sz="1600" dirty="0">
                    <a:solidFill>
                      <a:schemeClr val="tx1">
                        <a:lumMod val="85000"/>
                        <a:lumOff val="15000"/>
                      </a:schemeClr>
                    </a:solidFill>
                    <a:cs typeface="+mn-ea"/>
                    <a:sym typeface="+mn-lt"/>
                  </a:rPr>
                  <a:t>与</a:t>
                </a:r>
                <a:r>
                  <a:rPr lang="en-US" altLang="zh-CN" sz="1600" dirty="0">
                    <a:solidFill>
                      <a:schemeClr val="tx1">
                        <a:lumMod val="85000"/>
                        <a:lumOff val="15000"/>
                      </a:schemeClr>
                    </a:solidFill>
                    <a:cs typeface="+mn-ea"/>
                    <a:sym typeface="+mn-lt"/>
                  </a:rPr>
                  <a:t>3</a:t>
                </a:r>
                <a:r>
                  <a:rPr lang="zh-CN" altLang="en-US" sz="1600" dirty="0">
                    <a:solidFill>
                      <a:schemeClr val="tx1">
                        <a:lumMod val="85000"/>
                        <a:lumOff val="15000"/>
                      </a:schemeClr>
                    </a:solidFill>
                    <a:cs typeface="+mn-ea"/>
                    <a:sym typeface="+mn-lt"/>
                  </a:rPr>
                  <a:t>类似。</a:t>
                </a:r>
                <a:endParaRPr lang="en-US" altLang="zh-CN" sz="1600" dirty="0">
                  <a:solidFill>
                    <a:schemeClr val="tx1">
                      <a:lumMod val="85000"/>
                      <a:lumOff val="15000"/>
                    </a:schemeClr>
                  </a:solidFill>
                  <a:cs typeface="+mn-ea"/>
                  <a:sym typeface="+mn-lt"/>
                </a:endParaRPr>
              </a:p>
              <a:p>
                <a:pPr marL="285750" indent="-285750">
                  <a:lnSpc>
                    <a:spcPts val="2500"/>
                  </a:lnSpc>
                  <a:buFont typeface="Arial" panose="020B0604020202020204" pitchFamily="34" charset="0"/>
                  <a:buChar char="•"/>
                </a:pPr>
                <a:r>
                  <a:rPr lang="zh-CN" altLang="en-US" sz="1600" dirty="0">
                    <a:solidFill>
                      <a:schemeClr val="tx1">
                        <a:lumMod val="85000"/>
                        <a:lumOff val="15000"/>
                      </a:schemeClr>
                    </a:solidFill>
                    <a:cs typeface="+mn-ea"/>
                    <a:sym typeface="+mn-lt"/>
                  </a:rPr>
                  <a:t>由于浮点数精度问题，</a:t>
                </a:r>
                <a:r>
                  <a:rPr lang="en-US" altLang="zh-CN" sz="1600" dirty="0">
                    <a:solidFill>
                      <a:schemeClr val="tx1">
                        <a:lumMod val="85000"/>
                        <a:lumOff val="15000"/>
                      </a:schemeClr>
                    </a:solidFill>
                    <a:cs typeface="+mn-ea"/>
                    <a:sym typeface="+mn-lt"/>
                  </a:rPr>
                  <a:t>                        </a:t>
                </a:r>
                <a:r>
                  <a:rPr lang="zh-CN" altLang="en-US" sz="1600" dirty="0">
                    <a:solidFill>
                      <a:schemeClr val="tx1">
                        <a:lumMod val="85000"/>
                        <a:lumOff val="15000"/>
                      </a:schemeClr>
                    </a:solidFill>
                    <a:cs typeface="+mn-ea"/>
                    <a:sym typeface="+mn-lt"/>
                  </a:rPr>
                  <a:t>通常变换为                      。</a:t>
                </a:r>
                <a:endParaRPr lang="en-US" altLang="zh-CN" sz="1600" dirty="0">
                  <a:solidFill>
                    <a:schemeClr val="tx1">
                      <a:lumMod val="85000"/>
                      <a:lumOff val="15000"/>
                    </a:schemeClr>
                  </a:solidFill>
                  <a:cs typeface="+mn-ea"/>
                  <a:sym typeface="+mn-lt"/>
                </a:endParaRPr>
              </a:p>
            </p:txBody>
          </p:sp>
        </mc:Choice>
        <mc:Fallback>
          <p:sp>
            <p:nvSpPr>
              <p:cNvPr id="27" name="矩形 26"/>
              <p:cNvSpPr>
                <a:spLocks noRot="1" noChangeAspect="1" noMove="1" noResize="1" noEditPoints="1" noAdjustHandles="1" noChangeArrowheads="1" noChangeShapeType="1" noTextEdit="1"/>
              </p:cNvSpPr>
              <p:nvPr/>
            </p:nvSpPr>
            <p:spPr>
              <a:xfrm>
                <a:off x="1373415" y="874985"/>
                <a:ext cx="9880166" cy="4870051"/>
              </a:xfrm>
              <a:prstGeom prst="rect">
                <a:avLst/>
              </a:prstGeom>
              <a:blipFill>
                <a:blip r:embed="rId3"/>
                <a:stretch>
                  <a:fillRect l="-308" b="-752"/>
                </a:stretch>
              </a:blipFill>
            </p:spPr>
            <p:txBody>
              <a:bodyPr/>
              <a:lstStyle/>
              <a:p>
                <a:r>
                  <a:rPr lang="zh-CN" altLang="en-US">
                    <a:noFill/>
                  </a:rPr>
                  <a:t> </a:t>
                </a:r>
              </a:p>
            </p:txBody>
          </p:sp>
        </mc:Fallback>
      </mc:AlternateContent>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10" name="图片 9" descr="图表&#10;&#10;描述已自动生成">
            <a:extLst>
              <a:ext uri="{FF2B5EF4-FFF2-40B4-BE49-F238E27FC236}">
                <a16:creationId xmlns:a16="http://schemas.microsoft.com/office/drawing/2014/main" id="{A6DED84B-2624-4D16-BD6C-DA48015EBF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943" y="1675204"/>
            <a:ext cx="3459919" cy="2537275"/>
          </a:xfrm>
          <a:prstGeom prst="rect">
            <a:avLst/>
          </a:prstGeom>
        </p:spPr>
      </p:pic>
      <p:graphicFrame>
        <p:nvGraphicFramePr>
          <p:cNvPr id="18" name="对象 17">
            <a:extLst>
              <a:ext uri="{FF2B5EF4-FFF2-40B4-BE49-F238E27FC236}">
                <a16:creationId xmlns:a16="http://schemas.microsoft.com/office/drawing/2014/main" id="{78105E94-DC86-4BF6-BDCE-268129399FF6}"/>
              </a:ext>
            </a:extLst>
          </p:cNvPr>
          <p:cNvGraphicFramePr>
            <a:graphicFrameLocks noChangeAspect="1"/>
          </p:cNvGraphicFramePr>
          <p:nvPr>
            <p:extLst>
              <p:ext uri="{D42A27DB-BD31-4B8C-83A1-F6EECF244321}">
                <p14:modId xmlns:p14="http://schemas.microsoft.com/office/powerpoint/2010/main" val="2338550769"/>
              </p:ext>
            </p:extLst>
          </p:nvPr>
        </p:nvGraphicFramePr>
        <p:xfrm>
          <a:off x="3171332" y="1244980"/>
          <a:ext cx="1314363" cy="320949"/>
        </p:xfrm>
        <a:graphic>
          <a:graphicData uri="http://schemas.openxmlformats.org/presentationml/2006/ole">
            <mc:AlternateContent xmlns:mc="http://schemas.openxmlformats.org/markup-compatibility/2006">
              <mc:Choice xmlns:v="urn:schemas-microsoft-com:vml" Requires="v">
                <p:oleObj spid="_x0000_s7711" name="Equation" r:id="rId5" imgW="1091880" imgH="266400" progId="Equation.DSMT4">
                  <p:embed/>
                </p:oleObj>
              </mc:Choice>
              <mc:Fallback>
                <p:oleObj name="Equation" r:id="rId5" imgW="1091880" imgH="266400" progId="Equation.DSMT4">
                  <p:embed/>
                  <p:pic>
                    <p:nvPicPr>
                      <p:cNvPr id="0" name=""/>
                      <p:cNvPicPr/>
                      <p:nvPr/>
                    </p:nvPicPr>
                    <p:blipFill>
                      <a:blip r:embed="rId6"/>
                      <a:stretch>
                        <a:fillRect/>
                      </a:stretch>
                    </p:blipFill>
                    <p:spPr>
                      <a:xfrm>
                        <a:off x="3171332" y="1244980"/>
                        <a:ext cx="1314363" cy="320949"/>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4FC9CEE3-9B70-48D6-9D12-4C4EBCBA44AC}"/>
              </a:ext>
            </a:extLst>
          </p:cNvPr>
          <p:cNvGraphicFramePr>
            <a:graphicFrameLocks noChangeAspect="1"/>
          </p:cNvGraphicFramePr>
          <p:nvPr>
            <p:extLst>
              <p:ext uri="{D42A27DB-BD31-4B8C-83A1-F6EECF244321}">
                <p14:modId xmlns:p14="http://schemas.microsoft.com/office/powerpoint/2010/main" val="644492840"/>
              </p:ext>
            </p:extLst>
          </p:nvPr>
        </p:nvGraphicFramePr>
        <p:xfrm>
          <a:off x="1724810" y="1244981"/>
          <a:ext cx="1268509" cy="320948"/>
        </p:xfrm>
        <a:graphic>
          <a:graphicData uri="http://schemas.openxmlformats.org/presentationml/2006/ole">
            <mc:AlternateContent xmlns:mc="http://schemas.openxmlformats.org/markup-compatibility/2006">
              <mc:Choice xmlns:v="urn:schemas-microsoft-com:vml" Requires="v">
                <p:oleObj spid="_x0000_s7712" name="Equation" r:id="rId7" imgW="1054080" imgH="266400" progId="Equation.DSMT4">
                  <p:embed/>
                </p:oleObj>
              </mc:Choice>
              <mc:Fallback>
                <p:oleObj name="Equation" r:id="rId7" imgW="1054080" imgH="266400" progId="Equation.DSMT4">
                  <p:embed/>
                  <p:pic>
                    <p:nvPicPr>
                      <p:cNvPr id="0" name=""/>
                      <p:cNvPicPr/>
                      <p:nvPr/>
                    </p:nvPicPr>
                    <p:blipFill>
                      <a:blip r:embed="rId8"/>
                      <a:stretch>
                        <a:fillRect/>
                      </a:stretch>
                    </p:blipFill>
                    <p:spPr>
                      <a:xfrm>
                        <a:off x="1724810" y="1244981"/>
                        <a:ext cx="1268509" cy="320948"/>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7F695B2F-A735-424C-BED4-2BE36FE07C3F}"/>
              </a:ext>
            </a:extLst>
          </p:cNvPr>
          <p:cNvGraphicFramePr>
            <a:graphicFrameLocks noChangeAspect="1"/>
          </p:cNvGraphicFramePr>
          <p:nvPr>
            <p:extLst>
              <p:ext uri="{D42A27DB-BD31-4B8C-83A1-F6EECF244321}">
                <p14:modId xmlns:p14="http://schemas.microsoft.com/office/powerpoint/2010/main" val="3506885088"/>
              </p:ext>
            </p:extLst>
          </p:nvPr>
        </p:nvGraphicFramePr>
        <p:xfrm>
          <a:off x="3091302" y="2531984"/>
          <a:ext cx="1633094" cy="317546"/>
        </p:xfrm>
        <a:graphic>
          <a:graphicData uri="http://schemas.openxmlformats.org/presentationml/2006/ole">
            <mc:AlternateContent xmlns:mc="http://schemas.openxmlformats.org/markup-compatibility/2006">
              <mc:Choice xmlns:v="urn:schemas-microsoft-com:vml" Requires="v">
                <p:oleObj spid="_x0000_s7713" name="Equation" r:id="rId9" imgW="1371600" imgH="266400" progId="Equation.DSMT4">
                  <p:embed/>
                </p:oleObj>
              </mc:Choice>
              <mc:Fallback>
                <p:oleObj name="Equation" r:id="rId9" imgW="1371600" imgH="266400" progId="Equation.DSMT4">
                  <p:embed/>
                  <p:pic>
                    <p:nvPicPr>
                      <p:cNvPr id="0" name=""/>
                      <p:cNvPicPr/>
                      <p:nvPr/>
                    </p:nvPicPr>
                    <p:blipFill>
                      <a:blip r:embed="rId10"/>
                      <a:stretch>
                        <a:fillRect/>
                      </a:stretch>
                    </p:blipFill>
                    <p:spPr>
                      <a:xfrm>
                        <a:off x="3091302" y="2531984"/>
                        <a:ext cx="1633094" cy="317546"/>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7266053F-3CA2-4008-8700-225E31B68A57}"/>
              </a:ext>
            </a:extLst>
          </p:cNvPr>
          <p:cNvGraphicFramePr>
            <a:graphicFrameLocks noChangeAspect="1"/>
          </p:cNvGraphicFramePr>
          <p:nvPr>
            <p:extLst>
              <p:ext uri="{D42A27DB-BD31-4B8C-83A1-F6EECF244321}">
                <p14:modId xmlns:p14="http://schemas.microsoft.com/office/powerpoint/2010/main" val="2868607279"/>
              </p:ext>
            </p:extLst>
          </p:nvPr>
        </p:nvGraphicFramePr>
        <p:xfrm>
          <a:off x="3092517" y="2943842"/>
          <a:ext cx="1631879" cy="243844"/>
        </p:xfrm>
        <a:graphic>
          <a:graphicData uri="http://schemas.openxmlformats.org/presentationml/2006/ole">
            <mc:AlternateContent xmlns:mc="http://schemas.openxmlformats.org/markup-compatibility/2006">
              <mc:Choice xmlns:v="urn:schemas-microsoft-com:vml" Requires="v">
                <p:oleObj spid="_x0000_s7714" name="Equation" r:id="rId11" imgW="1104840" imgH="164880" progId="Equation.DSMT4">
                  <p:embed/>
                </p:oleObj>
              </mc:Choice>
              <mc:Fallback>
                <p:oleObj name="Equation" r:id="rId11" imgW="1104840" imgH="164880" progId="Equation.DSMT4">
                  <p:embed/>
                  <p:pic>
                    <p:nvPicPr>
                      <p:cNvPr id="0" name=""/>
                      <p:cNvPicPr/>
                      <p:nvPr/>
                    </p:nvPicPr>
                    <p:blipFill>
                      <a:blip r:embed="rId12"/>
                      <a:stretch>
                        <a:fillRect/>
                      </a:stretch>
                    </p:blipFill>
                    <p:spPr>
                      <a:xfrm>
                        <a:off x="3092517" y="2943842"/>
                        <a:ext cx="1631879" cy="243844"/>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030D0285-20F6-4D32-BC8E-A61E61CC11B2}"/>
              </a:ext>
            </a:extLst>
          </p:cNvPr>
          <p:cNvGraphicFramePr>
            <a:graphicFrameLocks noChangeAspect="1"/>
          </p:cNvGraphicFramePr>
          <p:nvPr>
            <p:extLst>
              <p:ext uri="{D42A27DB-BD31-4B8C-83A1-F6EECF244321}">
                <p14:modId xmlns:p14="http://schemas.microsoft.com/office/powerpoint/2010/main" val="1146448391"/>
              </p:ext>
            </p:extLst>
          </p:nvPr>
        </p:nvGraphicFramePr>
        <p:xfrm>
          <a:off x="3091302" y="3264081"/>
          <a:ext cx="3875216" cy="356928"/>
        </p:xfrm>
        <a:graphic>
          <a:graphicData uri="http://schemas.openxmlformats.org/presentationml/2006/ole">
            <mc:AlternateContent xmlns:mc="http://schemas.openxmlformats.org/markup-compatibility/2006">
              <mc:Choice xmlns:v="urn:schemas-microsoft-com:vml" Requires="v">
                <p:oleObj spid="_x0000_s7715" name="Equation" r:id="rId13" imgW="2895480" imgH="266400" progId="Equation.DSMT4">
                  <p:embed/>
                </p:oleObj>
              </mc:Choice>
              <mc:Fallback>
                <p:oleObj name="Equation" r:id="rId13" imgW="2895480" imgH="266400" progId="Equation.DSMT4">
                  <p:embed/>
                  <p:pic>
                    <p:nvPicPr>
                      <p:cNvPr id="0" name=""/>
                      <p:cNvPicPr/>
                      <p:nvPr/>
                    </p:nvPicPr>
                    <p:blipFill>
                      <a:blip r:embed="rId14"/>
                      <a:stretch>
                        <a:fillRect/>
                      </a:stretch>
                    </p:blipFill>
                    <p:spPr>
                      <a:xfrm>
                        <a:off x="3091302" y="3264081"/>
                        <a:ext cx="3875216" cy="356928"/>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70A61AE3-AEB8-47BA-8300-133AE68247CD}"/>
              </a:ext>
            </a:extLst>
          </p:cNvPr>
          <p:cNvGraphicFramePr>
            <a:graphicFrameLocks noChangeAspect="1"/>
          </p:cNvGraphicFramePr>
          <p:nvPr>
            <p:extLst>
              <p:ext uri="{D42A27DB-BD31-4B8C-83A1-F6EECF244321}">
                <p14:modId xmlns:p14="http://schemas.microsoft.com/office/powerpoint/2010/main" val="658099289"/>
              </p:ext>
            </p:extLst>
          </p:nvPr>
        </p:nvGraphicFramePr>
        <p:xfrm>
          <a:off x="3091302" y="3665452"/>
          <a:ext cx="2525923" cy="341341"/>
        </p:xfrm>
        <a:graphic>
          <a:graphicData uri="http://schemas.openxmlformats.org/presentationml/2006/ole">
            <mc:AlternateContent xmlns:mc="http://schemas.openxmlformats.org/markup-compatibility/2006">
              <mc:Choice xmlns:v="urn:schemas-microsoft-com:vml" Requires="v">
                <p:oleObj spid="_x0000_s7716" name="Equation" r:id="rId15" imgW="1879560" imgH="253800" progId="Equation.DSMT4">
                  <p:embed/>
                </p:oleObj>
              </mc:Choice>
              <mc:Fallback>
                <p:oleObj name="Equation" r:id="rId15" imgW="1879560" imgH="253800" progId="Equation.DSMT4">
                  <p:embed/>
                  <p:pic>
                    <p:nvPicPr>
                      <p:cNvPr id="0" name=""/>
                      <p:cNvPicPr/>
                      <p:nvPr/>
                    </p:nvPicPr>
                    <p:blipFill>
                      <a:blip r:embed="rId16"/>
                      <a:stretch>
                        <a:fillRect/>
                      </a:stretch>
                    </p:blipFill>
                    <p:spPr>
                      <a:xfrm>
                        <a:off x="3091302" y="3665452"/>
                        <a:ext cx="2525923" cy="341341"/>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4FE3A22E-5217-4E33-8EE5-C6F73A43DCA3}"/>
              </a:ext>
            </a:extLst>
          </p:cNvPr>
          <p:cNvGraphicFramePr>
            <a:graphicFrameLocks noChangeAspect="1"/>
          </p:cNvGraphicFramePr>
          <p:nvPr>
            <p:extLst>
              <p:ext uri="{D42A27DB-BD31-4B8C-83A1-F6EECF244321}">
                <p14:modId xmlns:p14="http://schemas.microsoft.com/office/powerpoint/2010/main" val="3156383954"/>
              </p:ext>
            </p:extLst>
          </p:nvPr>
        </p:nvGraphicFramePr>
        <p:xfrm>
          <a:off x="3091302" y="4006793"/>
          <a:ext cx="866630" cy="532141"/>
        </p:xfrm>
        <a:graphic>
          <a:graphicData uri="http://schemas.openxmlformats.org/presentationml/2006/ole">
            <mc:AlternateContent xmlns:mc="http://schemas.openxmlformats.org/markup-compatibility/2006">
              <mc:Choice xmlns:v="urn:schemas-microsoft-com:vml" Requires="v">
                <p:oleObj spid="_x0000_s7717" name="Equation" r:id="rId17" imgW="723600" imgH="444240" progId="Equation.DSMT4">
                  <p:embed/>
                </p:oleObj>
              </mc:Choice>
              <mc:Fallback>
                <p:oleObj name="Equation" r:id="rId17" imgW="723600" imgH="444240" progId="Equation.DSMT4">
                  <p:embed/>
                  <p:pic>
                    <p:nvPicPr>
                      <p:cNvPr id="0" name=""/>
                      <p:cNvPicPr/>
                      <p:nvPr/>
                    </p:nvPicPr>
                    <p:blipFill>
                      <a:blip r:embed="rId18"/>
                      <a:stretch>
                        <a:fillRect/>
                      </a:stretch>
                    </p:blipFill>
                    <p:spPr>
                      <a:xfrm>
                        <a:off x="3091302" y="4006793"/>
                        <a:ext cx="866630" cy="532141"/>
                      </a:xfrm>
                      <a:prstGeom prst="rect">
                        <a:avLst/>
                      </a:prstGeom>
                    </p:spPr>
                  </p:pic>
                </p:oleObj>
              </mc:Fallback>
            </mc:AlternateContent>
          </a:graphicData>
        </a:graphic>
      </p:graphicFrame>
      <p:pic>
        <p:nvPicPr>
          <p:cNvPr id="36" name="图片 35">
            <a:extLst>
              <a:ext uri="{FF2B5EF4-FFF2-40B4-BE49-F238E27FC236}">
                <a16:creationId xmlns:a16="http://schemas.microsoft.com/office/drawing/2014/main" id="{8D75249A-4ECE-4AE3-88C2-7E91E83CBFA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703399" y="5350987"/>
            <a:ext cx="1494447" cy="350549"/>
          </a:xfrm>
          <a:prstGeom prst="rect">
            <a:avLst/>
          </a:prstGeom>
        </p:spPr>
      </p:pic>
      <p:graphicFrame>
        <p:nvGraphicFramePr>
          <p:cNvPr id="37" name="对象 36">
            <a:extLst>
              <a:ext uri="{FF2B5EF4-FFF2-40B4-BE49-F238E27FC236}">
                <a16:creationId xmlns:a16="http://schemas.microsoft.com/office/drawing/2014/main" id="{8436C827-B7A2-4F0C-B43A-4F1A2A77013D}"/>
              </a:ext>
            </a:extLst>
          </p:cNvPr>
          <p:cNvGraphicFramePr>
            <a:graphicFrameLocks noChangeAspect="1"/>
          </p:cNvGraphicFramePr>
          <p:nvPr>
            <p:extLst>
              <p:ext uri="{D42A27DB-BD31-4B8C-83A1-F6EECF244321}">
                <p14:modId xmlns:p14="http://schemas.microsoft.com/office/powerpoint/2010/main" val="2921580972"/>
              </p:ext>
            </p:extLst>
          </p:nvPr>
        </p:nvGraphicFramePr>
        <p:xfrm>
          <a:off x="6243942" y="5350987"/>
          <a:ext cx="1336563" cy="320775"/>
        </p:xfrm>
        <a:graphic>
          <a:graphicData uri="http://schemas.openxmlformats.org/presentationml/2006/ole">
            <mc:AlternateContent xmlns:mc="http://schemas.openxmlformats.org/markup-compatibility/2006">
              <mc:Choice xmlns:v="urn:schemas-microsoft-com:vml" Requires="v">
                <p:oleObj spid="_x0000_s7718" name="Equation" r:id="rId20" imgW="952200" imgH="228600" progId="Equation.DSMT4">
                  <p:embed/>
                </p:oleObj>
              </mc:Choice>
              <mc:Fallback>
                <p:oleObj name="Equation" r:id="rId20" imgW="952200" imgH="228600" progId="Equation.DSMT4">
                  <p:embed/>
                  <p:pic>
                    <p:nvPicPr>
                      <p:cNvPr id="0" name=""/>
                      <p:cNvPicPr/>
                      <p:nvPr/>
                    </p:nvPicPr>
                    <p:blipFill>
                      <a:blip r:embed="rId21"/>
                      <a:stretch>
                        <a:fillRect/>
                      </a:stretch>
                    </p:blipFill>
                    <p:spPr>
                      <a:xfrm>
                        <a:off x="6243942" y="5350987"/>
                        <a:ext cx="1336563" cy="320775"/>
                      </a:xfrm>
                      <a:prstGeom prst="rect">
                        <a:avLst/>
                      </a:prstGeom>
                    </p:spPr>
                  </p:pic>
                </p:oleObj>
              </mc:Fallback>
            </mc:AlternateContent>
          </a:graphicData>
        </a:graphic>
      </p:graphicFrame>
    </p:spTree>
    <p:extLst>
      <p:ext uri="{BB962C8B-B14F-4D97-AF65-F5344CB8AC3E}">
        <p14:creationId xmlns:p14="http://schemas.microsoft.com/office/powerpoint/2010/main" val="1550821447"/>
      </p:ext>
    </p:extLst>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17550" y="441312"/>
            <a:ext cx="11106149" cy="6099187"/>
            <a:chOff x="5981700" y="1900442"/>
            <a:chExt cx="5257800" cy="1858755"/>
          </a:xfrm>
        </p:grpSpPr>
        <p:sp>
          <p:nvSpPr>
            <p:cNvPr id="15" name="矩形: 圆角 14"/>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圆角 15"/>
            <p:cNvSpPr/>
            <p:nvPr/>
          </p:nvSpPr>
          <p:spPr>
            <a:xfrm>
              <a:off x="7911366" y="1900442"/>
              <a:ext cx="1233126" cy="137140"/>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9" name="文本框 23"/>
          <p:cNvSpPr txBox="1"/>
          <p:nvPr/>
        </p:nvSpPr>
        <p:spPr>
          <a:xfrm>
            <a:off x="4919995" y="484083"/>
            <a:ext cx="2352007"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latin typeface="+mn-lt"/>
                <a:ea typeface="+mn-ea"/>
                <a:cs typeface="+mn-ea"/>
                <a:sym typeface="+mn-lt"/>
              </a:rPr>
              <a:t>解决方案</a:t>
            </a:r>
          </a:p>
        </p:txBody>
      </p:sp>
      <mc:AlternateContent xmlns:mc="http://schemas.openxmlformats.org/markup-compatibility/2006" xmlns:a14="http://schemas.microsoft.com/office/drawing/2010/main">
        <mc:Choice Requires="a14">
          <p:sp>
            <p:nvSpPr>
              <p:cNvPr id="27" name="矩形 26"/>
              <p:cNvSpPr/>
              <p:nvPr/>
            </p:nvSpPr>
            <p:spPr>
              <a:xfrm>
                <a:off x="1699001" y="1213832"/>
                <a:ext cx="3480421" cy="1783758"/>
              </a:xfrm>
              <a:prstGeom prst="rect">
                <a:avLst/>
              </a:prstGeom>
              <a:noFill/>
            </p:spPr>
            <p:txBody>
              <a:bodyPr wrap="square" rtlCol="0">
                <a:spAutoFit/>
              </a:bodyPr>
              <a:lstStyle/>
              <a:p>
                <a:r>
                  <a:rPr lang="zh-CN" altLang="en-US" sz="1600" dirty="0">
                    <a:solidFill>
                      <a:schemeClr val="tx1">
                        <a:lumMod val="85000"/>
                        <a:lumOff val="15000"/>
                      </a:schemeClr>
                    </a:solidFill>
                    <a:cs typeface="+mn-ea"/>
                    <a:sym typeface="+mn-lt"/>
                  </a:rPr>
                  <a:t>在齐次空间裁剪</a:t>
                </a:r>
                <a:endParaRPr lang="en-US" altLang="zh-CN" sz="1600" dirty="0">
                  <a:solidFill>
                    <a:schemeClr val="tx1">
                      <a:lumMod val="85000"/>
                      <a:lumOff val="15000"/>
                    </a:schemeClr>
                  </a:solidFill>
                  <a:cs typeface="+mn-ea"/>
                  <a:sym typeface="+mn-lt"/>
                </a:endParaRPr>
              </a:p>
              <a:p>
                <a14:m>
                  <m:oMath xmlns:m="http://schemas.openxmlformats.org/officeDocument/2006/math">
                    <m:r>
                      <a:rPr lang="en-US" altLang="zh-CN" sz="1600" b="0" i="1" dirty="0" smtClean="0">
                        <a:solidFill>
                          <a:schemeClr val="tx1">
                            <a:lumMod val="85000"/>
                            <a:lumOff val="15000"/>
                          </a:schemeClr>
                        </a:solidFill>
                        <a:latin typeface="Cambria Math" panose="02040503050406030204" pitchFamily="18" charset="0"/>
                        <a:cs typeface="+mn-ea"/>
                        <a:sym typeface="+mn-lt"/>
                      </a:rPr>
                      <m:t>𝑄</m:t>
                    </m:r>
                  </m:oMath>
                </a14:m>
                <a:r>
                  <a:rPr lang="en-US" altLang="zh-CN" sz="1600" dirty="0">
                    <a:solidFill>
                      <a:schemeClr val="tx1">
                        <a:lumMod val="85000"/>
                        <a:lumOff val="15000"/>
                      </a:schemeClr>
                    </a:solidFill>
                    <a:cs typeface="+mn-ea"/>
                    <a:sym typeface="+mn-lt"/>
                  </a:rPr>
                  <a:t>=</a:t>
                </a:r>
                <a14:m>
                  <m:oMath xmlns:m="http://schemas.openxmlformats.org/officeDocument/2006/math">
                    <m:sSub>
                      <m:sSubPr>
                        <m:ctrlPr>
                          <a:rPr lang="en-US" altLang="zh-CN" sz="1600" i="1" dirty="0" smtClean="0">
                            <a:solidFill>
                              <a:schemeClr val="tx1">
                                <a:lumMod val="85000"/>
                                <a:lumOff val="15000"/>
                              </a:schemeClr>
                            </a:solidFill>
                            <a:latin typeface="Cambria Math" panose="02040503050406030204" pitchFamily="18" charset="0"/>
                            <a:cs typeface="+mn-ea"/>
                            <a:sym typeface="+mn-lt"/>
                          </a:rPr>
                        </m:ctrlPr>
                      </m:sSubPr>
                      <m:e>
                        <m:r>
                          <a:rPr lang="en-US" altLang="zh-CN" sz="1600" b="0" i="1" dirty="0" smtClean="0">
                            <a:solidFill>
                              <a:schemeClr val="tx1">
                                <a:lumMod val="85000"/>
                                <a:lumOff val="15000"/>
                              </a:schemeClr>
                            </a:solidFill>
                            <a:latin typeface="Cambria Math" panose="02040503050406030204" pitchFamily="18" charset="0"/>
                            <a:cs typeface="+mn-ea"/>
                            <a:sym typeface="+mn-lt"/>
                          </a:rPr>
                          <m:t>𝑄</m:t>
                        </m:r>
                      </m:e>
                      <m:sub>
                        <m:r>
                          <a:rPr lang="en-US" altLang="zh-CN" sz="1600" b="0" i="1" dirty="0" smtClean="0">
                            <a:solidFill>
                              <a:schemeClr val="tx1">
                                <a:lumMod val="85000"/>
                                <a:lumOff val="15000"/>
                              </a:schemeClr>
                            </a:solidFill>
                            <a:latin typeface="Cambria Math" panose="02040503050406030204" pitchFamily="18" charset="0"/>
                            <a:cs typeface="+mn-ea"/>
                            <a:sym typeface="+mn-lt"/>
                          </a:rPr>
                          <m:t>1</m:t>
                        </m:r>
                      </m:sub>
                    </m:sSub>
                    <m:r>
                      <a:rPr lang="en-US" altLang="zh-CN" sz="1600" b="0" i="1" dirty="0" smtClean="0">
                        <a:solidFill>
                          <a:schemeClr val="tx1">
                            <a:lumMod val="85000"/>
                            <a:lumOff val="15000"/>
                          </a:schemeClr>
                        </a:solidFill>
                        <a:latin typeface="Cambria Math" panose="02040503050406030204" pitchFamily="18" charset="0"/>
                        <a:cs typeface="+mn-ea"/>
                        <a:sym typeface="+mn-lt"/>
                      </a:rPr>
                      <m:t>+</m:t>
                    </m:r>
                    <m:r>
                      <a:rPr lang="en-US" altLang="zh-CN" sz="1600" b="0" i="1" dirty="0" smtClean="0">
                        <a:solidFill>
                          <a:schemeClr val="tx1">
                            <a:lumMod val="85000"/>
                            <a:lumOff val="15000"/>
                          </a:schemeClr>
                        </a:solidFill>
                        <a:latin typeface="Cambria Math" panose="02040503050406030204" pitchFamily="18" charset="0"/>
                        <a:cs typeface="+mn-ea"/>
                        <a:sym typeface="+mn-lt"/>
                      </a:rPr>
                      <m:t>𝑡</m:t>
                    </m:r>
                    <m:r>
                      <a:rPr lang="en-US" altLang="zh-CN" sz="1600" b="0" i="1" dirty="0" smtClean="0">
                        <a:solidFill>
                          <a:schemeClr val="tx1">
                            <a:lumMod val="85000"/>
                            <a:lumOff val="15000"/>
                          </a:schemeClr>
                        </a:solidFill>
                        <a:latin typeface="Cambria Math" panose="02040503050406030204" pitchFamily="18" charset="0"/>
                        <a:cs typeface="+mn-ea"/>
                        <a:sym typeface="+mn-lt"/>
                      </a:rPr>
                      <m:t>&lt;</m:t>
                    </m:r>
                    <m:sSub>
                      <m:sSubPr>
                        <m:ctrlPr>
                          <a:rPr lang="en-US" altLang="zh-CN" sz="1600" b="0" i="1" dirty="0" smtClean="0">
                            <a:solidFill>
                              <a:schemeClr val="tx1">
                                <a:lumMod val="85000"/>
                                <a:lumOff val="15000"/>
                              </a:schemeClr>
                            </a:solidFill>
                            <a:latin typeface="Cambria Math" panose="02040503050406030204" pitchFamily="18" charset="0"/>
                            <a:cs typeface="+mn-ea"/>
                            <a:sym typeface="+mn-lt"/>
                          </a:rPr>
                        </m:ctrlPr>
                      </m:sSubPr>
                      <m:e>
                        <m:r>
                          <a:rPr lang="en-US" altLang="zh-CN" sz="1600" b="0" i="1" dirty="0" smtClean="0">
                            <a:solidFill>
                              <a:schemeClr val="tx1">
                                <a:lumMod val="85000"/>
                                <a:lumOff val="15000"/>
                              </a:schemeClr>
                            </a:solidFill>
                            <a:latin typeface="Cambria Math" panose="02040503050406030204" pitchFamily="18" charset="0"/>
                            <a:cs typeface="+mn-ea"/>
                            <a:sym typeface="+mn-lt"/>
                          </a:rPr>
                          <m:t>𝑄</m:t>
                        </m:r>
                      </m:e>
                      <m:sub>
                        <m:r>
                          <a:rPr lang="en-US" altLang="zh-CN" sz="1600" b="0" i="1" dirty="0" smtClean="0">
                            <a:solidFill>
                              <a:schemeClr val="tx1">
                                <a:lumMod val="85000"/>
                                <a:lumOff val="15000"/>
                              </a:schemeClr>
                            </a:solidFill>
                            <a:latin typeface="Cambria Math" panose="02040503050406030204" pitchFamily="18" charset="0"/>
                            <a:cs typeface="+mn-ea"/>
                            <a:sym typeface="+mn-lt"/>
                          </a:rPr>
                          <m:t>2</m:t>
                        </m:r>
                      </m:sub>
                    </m:sSub>
                    <m:r>
                      <a:rPr lang="en-US" altLang="zh-CN" sz="1600" b="0" i="1" dirty="0" smtClean="0">
                        <a:solidFill>
                          <a:schemeClr val="tx1">
                            <a:lumMod val="85000"/>
                            <a:lumOff val="15000"/>
                          </a:schemeClr>
                        </a:solidFill>
                        <a:latin typeface="Cambria Math" panose="02040503050406030204" pitchFamily="18" charset="0"/>
                        <a:cs typeface="+mn-ea"/>
                        <a:sym typeface="+mn-lt"/>
                      </a:rPr>
                      <m:t>−</m:t>
                    </m:r>
                    <m:sSub>
                      <m:sSubPr>
                        <m:ctrlPr>
                          <a:rPr lang="en-US" altLang="zh-CN" sz="1600" b="0" i="1" dirty="0" smtClean="0">
                            <a:solidFill>
                              <a:schemeClr val="tx1">
                                <a:lumMod val="85000"/>
                                <a:lumOff val="15000"/>
                              </a:schemeClr>
                            </a:solidFill>
                            <a:latin typeface="Cambria Math" panose="02040503050406030204" pitchFamily="18" charset="0"/>
                            <a:cs typeface="+mn-ea"/>
                            <a:sym typeface="+mn-lt"/>
                          </a:rPr>
                        </m:ctrlPr>
                      </m:sSubPr>
                      <m:e>
                        <m:r>
                          <a:rPr lang="en-US" altLang="zh-CN" sz="1600" b="0" i="1" dirty="0" smtClean="0">
                            <a:solidFill>
                              <a:schemeClr val="tx1">
                                <a:lumMod val="85000"/>
                                <a:lumOff val="15000"/>
                              </a:schemeClr>
                            </a:solidFill>
                            <a:latin typeface="Cambria Math" panose="02040503050406030204" pitchFamily="18" charset="0"/>
                            <a:cs typeface="+mn-ea"/>
                            <a:sym typeface="+mn-lt"/>
                          </a:rPr>
                          <m:t>𝑄</m:t>
                        </m:r>
                      </m:e>
                      <m:sub>
                        <m:r>
                          <a:rPr lang="en-US" altLang="zh-CN" sz="1600" b="0" i="1" dirty="0" smtClean="0">
                            <a:solidFill>
                              <a:schemeClr val="tx1">
                                <a:lumMod val="85000"/>
                                <a:lumOff val="15000"/>
                              </a:schemeClr>
                            </a:solidFill>
                            <a:latin typeface="Cambria Math" panose="02040503050406030204" pitchFamily="18" charset="0"/>
                            <a:cs typeface="+mn-ea"/>
                            <a:sym typeface="+mn-lt"/>
                          </a:rPr>
                          <m:t>1</m:t>
                        </m:r>
                      </m:sub>
                    </m:sSub>
                    <m:r>
                      <a:rPr lang="en-US" altLang="zh-CN" sz="1600" b="0" i="1" dirty="0" smtClean="0">
                        <a:solidFill>
                          <a:schemeClr val="tx1">
                            <a:lumMod val="85000"/>
                            <a:lumOff val="15000"/>
                          </a:schemeClr>
                        </a:solidFill>
                        <a:latin typeface="Cambria Math" panose="02040503050406030204" pitchFamily="18" charset="0"/>
                        <a:cs typeface="+mn-ea"/>
                        <a:sym typeface="+mn-lt"/>
                      </a:rPr>
                      <m:t>&gt;</m:t>
                    </m:r>
                  </m:oMath>
                </a14:m>
                <a:endParaRPr lang="en-US" altLang="zh-CN" sz="1600" dirty="0">
                  <a:solidFill>
                    <a:schemeClr val="tx1">
                      <a:lumMod val="85000"/>
                      <a:lumOff val="15000"/>
                    </a:schemeClr>
                  </a:solidFill>
                  <a:cs typeface="+mn-ea"/>
                  <a:sym typeface="+mn-lt"/>
                </a:endParaRPr>
              </a:p>
              <a:p>
                <a:r>
                  <a:rPr lang="zh-CN" altLang="en-US" sz="1600" dirty="0">
                    <a:solidFill>
                      <a:schemeClr val="tx1">
                        <a:lumMod val="85000"/>
                        <a:lumOff val="15000"/>
                      </a:schemeClr>
                    </a:solidFill>
                    <a:cs typeface="+mn-ea"/>
                    <a:sym typeface="+mn-lt"/>
                  </a:rPr>
                  <a:t>可以通过计算线段与</a:t>
                </a:r>
                <a:r>
                  <a:rPr lang="en-US" altLang="zh-CN" sz="1600" dirty="0">
                    <a:solidFill>
                      <a:schemeClr val="tx1">
                        <a:lumMod val="85000"/>
                        <a:lumOff val="15000"/>
                      </a:schemeClr>
                    </a:solidFill>
                    <a:cs typeface="+mn-ea"/>
                    <a:sym typeface="+mn-lt"/>
                  </a:rPr>
                  <a:t>w=0</a:t>
                </a:r>
                <a:r>
                  <a:rPr lang="zh-CN" altLang="en-US" sz="1600" dirty="0">
                    <a:solidFill>
                      <a:schemeClr val="tx1">
                        <a:lumMod val="85000"/>
                        <a:lumOff val="15000"/>
                      </a:schemeClr>
                    </a:solidFill>
                    <a:cs typeface="+mn-ea"/>
                    <a:sym typeface="+mn-lt"/>
                  </a:rPr>
                  <a:t>交点</a:t>
                </a:r>
                <a:r>
                  <a:rPr lang="en-US" altLang="zh-CN" sz="1600" dirty="0">
                    <a:solidFill>
                      <a:schemeClr val="tx1">
                        <a:lumMod val="85000"/>
                        <a:lumOff val="15000"/>
                      </a:schemeClr>
                    </a:solidFill>
                    <a:cs typeface="+mn-ea"/>
                    <a:sym typeface="+mn-lt"/>
                  </a:rPr>
                  <a:t>I</a:t>
                </a:r>
              </a:p>
              <a:p>
                <a14:m>
                  <m:oMath xmlns:m="http://schemas.openxmlformats.org/officeDocument/2006/math">
                    <m:r>
                      <a:rPr lang="en-US" altLang="zh-CN" sz="1600" b="0" i="1" dirty="0" smtClean="0">
                        <a:solidFill>
                          <a:schemeClr val="tx1">
                            <a:lumMod val="85000"/>
                            <a:lumOff val="15000"/>
                          </a:schemeClr>
                        </a:solidFill>
                        <a:latin typeface="Cambria Math" panose="02040503050406030204" pitchFamily="18" charset="0"/>
                        <a:cs typeface="+mn-ea"/>
                        <a:sym typeface="+mn-lt"/>
                      </a:rPr>
                      <m:t>𝐼</m:t>
                    </m:r>
                  </m:oMath>
                </a14:m>
                <a:r>
                  <a:rPr lang="en-US" altLang="zh-CN" sz="1600" dirty="0">
                    <a:solidFill>
                      <a:schemeClr val="tx1">
                        <a:lumMod val="85000"/>
                        <a:lumOff val="15000"/>
                      </a:schemeClr>
                    </a:solidFill>
                    <a:cs typeface="+mn-ea"/>
                    <a:sym typeface="+mn-lt"/>
                  </a:rPr>
                  <a:t>=</a:t>
                </a:r>
                <a14:m>
                  <m:oMath xmlns:m="http://schemas.openxmlformats.org/officeDocument/2006/math">
                    <m:sSub>
                      <m:sSubPr>
                        <m:ctrlPr>
                          <a:rPr lang="en-US" altLang="zh-CN" sz="1600" i="1" dirty="0" smtClean="0">
                            <a:solidFill>
                              <a:schemeClr val="tx1">
                                <a:lumMod val="85000"/>
                                <a:lumOff val="15000"/>
                              </a:schemeClr>
                            </a:solidFill>
                            <a:latin typeface="Cambria Math" panose="02040503050406030204" pitchFamily="18" charset="0"/>
                            <a:cs typeface="+mn-ea"/>
                            <a:sym typeface="+mn-lt"/>
                          </a:rPr>
                        </m:ctrlPr>
                      </m:sSubPr>
                      <m:e>
                        <m:r>
                          <a:rPr lang="en-US" altLang="zh-CN" sz="1600" b="0" i="1" dirty="0" smtClean="0">
                            <a:solidFill>
                              <a:schemeClr val="tx1">
                                <a:lumMod val="85000"/>
                                <a:lumOff val="15000"/>
                              </a:schemeClr>
                            </a:solidFill>
                            <a:latin typeface="Cambria Math" panose="02040503050406030204" pitchFamily="18" charset="0"/>
                            <a:cs typeface="+mn-ea"/>
                            <a:sym typeface="+mn-lt"/>
                          </a:rPr>
                          <m:t>𝑄</m:t>
                        </m:r>
                      </m:e>
                      <m:sub>
                        <m:r>
                          <a:rPr lang="en-US" altLang="zh-CN" sz="1600" b="0" i="1" dirty="0" smtClean="0">
                            <a:solidFill>
                              <a:schemeClr val="tx1">
                                <a:lumMod val="85000"/>
                                <a:lumOff val="15000"/>
                              </a:schemeClr>
                            </a:solidFill>
                            <a:latin typeface="Cambria Math" panose="02040503050406030204" pitchFamily="18" charset="0"/>
                            <a:cs typeface="+mn-ea"/>
                            <a:sym typeface="+mn-lt"/>
                          </a:rPr>
                          <m:t>1</m:t>
                        </m:r>
                      </m:sub>
                    </m:sSub>
                    <m:r>
                      <a:rPr lang="en-US" altLang="zh-CN" sz="1600" b="0" i="1" dirty="0" smtClean="0">
                        <a:solidFill>
                          <a:schemeClr val="tx1">
                            <a:lumMod val="85000"/>
                            <a:lumOff val="15000"/>
                          </a:schemeClr>
                        </a:solidFill>
                        <a:latin typeface="Cambria Math" panose="02040503050406030204" pitchFamily="18" charset="0"/>
                        <a:cs typeface="+mn-ea"/>
                        <a:sym typeface="+mn-lt"/>
                      </a:rPr>
                      <m:t>+</m:t>
                    </m:r>
                    <m:r>
                      <a:rPr lang="en-US" altLang="zh-CN" sz="1600" b="0" i="1" dirty="0" smtClean="0">
                        <a:solidFill>
                          <a:schemeClr val="tx1">
                            <a:lumMod val="85000"/>
                            <a:lumOff val="15000"/>
                          </a:schemeClr>
                        </a:solidFill>
                        <a:latin typeface="Cambria Math" panose="02040503050406030204" pitchFamily="18" charset="0"/>
                        <a:cs typeface="+mn-ea"/>
                        <a:sym typeface="+mn-lt"/>
                      </a:rPr>
                      <m:t>𝑡</m:t>
                    </m:r>
                    <m:r>
                      <a:rPr lang="en-US" altLang="zh-CN" sz="1600" b="0" i="1" dirty="0" smtClean="0">
                        <a:solidFill>
                          <a:schemeClr val="tx1">
                            <a:lumMod val="85000"/>
                            <a:lumOff val="15000"/>
                          </a:schemeClr>
                        </a:solidFill>
                        <a:latin typeface="Cambria Math" panose="02040503050406030204" pitchFamily="18" charset="0"/>
                        <a:cs typeface="+mn-ea"/>
                        <a:sym typeface="+mn-lt"/>
                      </a:rPr>
                      <m:t>&lt;</m:t>
                    </m:r>
                    <m:sSub>
                      <m:sSubPr>
                        <m:ctrlPr>
                          <a:rPr lang="en-US" altLang="zh-CN" sz="1600" b="0" i="1" dirty="0" smtClean="0">
                            <a:solidFill>
                              <a:schemeClr val="tx1">
                                <a:lumMod val="85000"/>
                                <a:lumOff val="15000"/>
                              </a:schemeClr>
                            </a:solidFill>
                            <a:latin typeface="Cambria Math" panose="02040503050406030204" pitchFamily="18" charset="0"/>
                            <a:cs typeface="+mn-ea"/>
                            <a:sym typeface="+mn-lt"/>
                          </a:rPr>
                        </m:ctrlPr>
                      </m:sSubPr>
                      <m:e>
                        <m:r>
                          <a:rPr lang="en-US" altLang="zh-CN" sz="1600" b="0" i="1" dirty="0" smtClean="0">
                            <a:solidFill>
                              <a:schemeClr val="tx1">
                                <a:lumMod val="85000"/>
                                <a:lumOff val="15000"/>
                              </a:schemeClr>
                            </a:solidFill>
                            <a:latin typeface="Cambria Math" panose="02040503050406030204" pitchFamily="18" charset="0"/>
                            <a:cs typeface="+mn-ea"/>
                            <a:sym typeface="+mn-lt"/>
                          </a:rPr>
                          <m:t>𝑄</m:t>
                        </m:r>
                      </m:e>
                      <m:sub>
                        <m:r>
                          <a:rPr lang="en-US" altLang="zh-CN" sz="1600" b="0" i="1" dirty="0" smtClean="0">
                            <a:solidFill>
                              <a:schemeClr val="tx1">
                                <a:lumMod val="85000"/>
                                <a:lumOff val="15000"/>
                              </a:schemeClr>
                            </a:solidFill>
                            <a:latin typeface="Cambria Math" panose="02040503050406030204" pitchFamily="18" charset="0"/>
                            <a:cs typeface="+mn-ea"/>
                            <a:sym typeface="+mn-lt"/>
                          </a:rPr>
                          <m:t>2</m:t>
                        </m:r>
                      </m:sub>
                    </m:sSub>
                    <m:r>
                      <a:rPr lang="en-US" altLang="zh-CN" sz="1600" b="0" i="1" dirty="0" smtClean="0">
                        <a:solidFill>
                          <a:schemeClr val="tx1">
                            <a:lumMod val="85000"/>
                            <a:lumOff val="15000"/>
                          </a:schemeClr>
                        </a:solidFill>
                        <a:latin typeface="Cambria Math" panose="02040503050406030204" pitchFamily="18" charset="0"/>
                        <a:cs typeface="+mn-ea"/>
                        <a:sym typeface="+mn-lt"/>
                      </a:rPr>
                      <m:t>−</m:t>
                    </m:r>
                    <m:sSub>
                      <m:sSubPr>
                        <m:ctrlPr>
                          <a:rPr lang="en-US" altLang="zh-CN" sz="1600" b="0" i="1" dirty="0" smtClean="0">
                            <a:solidFill>
                              <a:schemeClr val="tx1">
                                <a:lumMod val="85000"/>
                                <a:lumOff val="15000"/>
                              </a:schemeClr>
                            </a:solidFill>
                            <a:latin typeface="Cambria Math" panose="02040503050406030204" pitchFamily="18" charset="0"/>
                            <a:cs typeface="+mn-ea"/>
                            <a:sym typeface="+mn-lt"/>
                          </a:rPr>
                        </m:ctrlPr>
                      </m:sSubPr>
                      <m:e>
                        <m:r>
                          <a:rPr lang="en-US" altLang="zh-CN" sz="1600" b="0" i="1" dirty="0" smtClean="0">
                            <a:solidFill>
                              <a:schemeClr val="tx1">
                                <a:lumMod val="85000"/>
                                <a:lumOff val="15000"/>
                              </a:schemeClr>
                            </a:solidFill>
                            <a:latin typeface="Cambria Math" panose="02040503050406030204" pitchFamily="18" charset="0"/>
                            <a:cs typeface="+mn-ea"/>
                            <a:sym typeface="+mn-lt"/>
                          </a:rPr>
                          <m:t>𝑄</m:t>
                        </m:r>
                      </m:e>
                      <m:sub>
                        <m:r>
                          <a:rPr lang="en-US" altLang="zh-CN" sz="1600" b="0" i="1" dirty="0" smtClean="0">
                            <a:solidFill>
                              <a:schemeClr val="tx1">
                                <a:lumMod val="85000"/>
                                <a:lumOff val="15000"/>
                              </a:schemeClr>
                            </a:solidFill>
                            <a:latin typeface="Cambria Math" panose="02040503050406030204" pitchFamily="18" charset="0"/>
                            <a:cs typeface="+mn-ea"/>
                            <a:sym typeface="+mn-lt"/>
                          </a:rPr>
                          <m:t>1</m:t>
                        </m:r>
                      </m:sub>
                    </m:sSub>
                    <m:r>
                      <a:rPr lang="en-US" altLang="zh-CN" sz="1600" b="0" i="1" dirty="0" smtClean="0">
                        <a:solidFill>
                          <a:schemeClr val="tx1">
                            <a:lumMod val="85000"/>
                            <a:lumOff val="15000"/>
                          </a:schemeClr>
                        </a:solidFill>
                        <a:latin typeface="Cambria Math" panose="02040503050406030204" pitchFamily="18" charset="0"/>
                        <a:cs typeface="+mn-ea"/>
                        <a:sym typeface="+mn-lt"/>
                      </a:rPr>
                      <m:t>&gt;</m:t>
                    </m:r>
                  </m:oMath>
                </a14:m>
                <a:endParaRPr lang="en-US" altLang="zh-CN" sz="1600" dirty="0">
                  <a:solidFill>
                    <a:schemeClr val="tx1">
                      <a:lumMod val="85000"/>
                      <a:lumOff val="15000"/>
                    </a:schemeClr>
                  </a:solidFill>
                  <a:cs typeface="+mn-ea"/>
                  <a:sym typeface="+mn-lt"/>
                </a:endParaRPr>
              </a:p>
              <a:p>
                <a14:m>
                  <m:oMath xmlns:m="http://schemas.openxmlformats.org/officeDocument/2006/math">
                    <m:r>
                      <a:rPr lang="en-US" altLang="zh-CN" sz="1600" b="0" i="1" dirty="0" smtClean="0">
                        <a:solidFill>
                          <a:schemeClr val="tx1">
                            <a:lumMod val="85000"/>
                            <a:lumOff val="15000"/>
                          </a:schemeClr>
                        </a:solidFill>
                        <a:latin typeface="Cambria Math" panose="02040503050406030204" pitchFamily="18" charset="0"/>
                        <a:cs typeface="+mn-ea"/>
                        <a:sym typeface="+mn-lt"/>
                      </a:rPr>
                      <m:t>0</m:t>
                    </m:r>
                  </m:oMath>
                </a14:m>
                <a:r>
                  <a:rPr lang="en-US" altLang="zh-CN" sz="1600" dirty="0">
                    <a:solidFill>
                      <a:schemeClr val="tx1">
                        <a:lumMod val="85000"/>
                        <a:lumOff val="15000"/>
                      </a:schemeClr>
                    </a:solidFill>
                    <a:cs typeface="+mn-ea"/>
                    <a:sym typeface="+mn-lt"/>
                  </a:rPr>
                  <a:t>=</a:t>
                </a:r>
                <a14:m>
                  <m:oMath xmlns:m="http://schemas.openxmlformats.org/officeDocument/2006/math">
                    <m:sSub>
                      <m:sSubPr>
                        <m:ctrlPr>
                          <a:rPr lang="en-US" altLang="zh-CN" sz="1600" i="1" dirty="0" smtClean="0">
                            <a:solidFill>
                              <a:schemeClr val="tx1">
                                <a:lumMod val="85000"/>
                                <a:lumOff val="15000"/>
                              </a:schemeClr>
                            </a:solidFill>
                            <a:latin typeface="Cambria Math" panose="02040503050406030204" pitchFamily="18" charset="0"/>
                            <a:cs typeface="+mn-ea"/>
                            <a:sym typeface="+mn-lt"/>
                          </a:rPr>
                        </m:ctrlPr>
                      </m:sSubPr>
                      <m:e>
                        <m:r>
                          <a:rPr lang="en-US" altLang="zh-CN" sz="1600" b="0" i="1" dirty="0" smtClean="0">
                            <a:solidFill>
                              <a:schemeClr val="tx1">
                                <a:lumMod val="85000"/>
                                <a:lumOff val="15000"/>
                              </a:schemeClr>
                            </a:solidFill>
                            <a:latin typeface="Cambria Math" panose="02040503050406030204" pitchFamily="18" charset="0"/>
                            <a:cs typeface="+mn-ea"/>
                            <a:sym typeface="+mn-lt"/>
                          </a:rPr>
                          <m:t>𝑤</m:t>
                        </m:r>
                      </m:e>
                      <m:sub>
                        <m:r>
                          <a:rPr lang="en-US" altLang="zh-CN" sz="1600" b="0" i="1" dirty="0" smtClean="0">
                            <a:solidFill>
                              <a:schemeClr val="tx1">
                                <a:lumMod val="85000"/>
                                <a:lumOff val="15000"/>
                              </a:schemeClr>
                            </a:solidFill>
                            <a:latin typeface="Cambria Math" panose="02040503050406030204" pitchFamily="18" charset="0"/>
                            <a:cs typeface="+mn-ea"/>
                            <a:sym typeface="+mn-lt"/>
                          </a:rPr>
                          <m:t>1</m:t>
                        </m:r>
                      </m:sub>
                    </m:sSub>
                    <m:r>
                      <a:rPr lang="en-US" altLang="zh-CN" sz="1600" b="0" i="1" dirty="0" smtClean="0">
                        <a:solidFill>
                          <a:schemeClr val="tx1">
                            <a:lumMod val="85000"/>
                            <a:lumOff val="15000"/>
                          </a:schemeClr>
                        </a:solidFill>
                        <a:latin typeface="Cambria Math" panose="02040503050406030204" pitchFamily="18" charset="0"/>
                        <a:cs typeface="+mn-ea"/>
                        <a:sym typeface="+mn-lt"/>
                      </a:rPr>
                      <m:t>+</m:t>
                    </m:r>
                    <m:r>
                      <a:rPr lang="en-US" altLang="zh-CN" sz="1600" b="0" i="1" dirty="0" smtClean="0">
                        <a:solidFill>
                          <a:schemeClr val="tx1">
                            <a:lumMod val="85000"/>
                            <a:lumOff val="15000"/>
                          </a:schemeClr>
                        </a:solidFill>
                        <a:latin typeface="Cambria Math" panose="02040503050406030204" pitchFamily="18" charset="0"/>
                        <a:cs typeface="+mn-ea"/>
                        <a:sym typeface="+mn-lt"/>
                      </a:rPr>
                      <m:t>𝑡</m:t>
                    </m:r>
                    <m:r>
                      <a:rPr lang="en-US" altLang="zh-CN" sz="1600" b="0" i="1" dirty="0" smtClean="0">
                        <a:solidFill>
                          <a:schemeClr val="tx1">
                            <a:lumMod val="85000"/>
                            <a:lumOff val="15000"/>
                          </a:schemeClr>
                        </a:solidFill>
                        <a:latin typeface="Cambria Math" panose="02040503050406030204" pitchFamily="18" charset="0"/>
                        <a:cs typeface="+mn-ea"/>
                        <a:sym typeface="+mn-lt"/>
                      </a:rPr>
                      <m:t>&lt;</m:t>
                    </m:r>
                    <m:sSub>
                      <m:sSubPr>
                        <m:ctrlPr>
                          <a:rPr lang="en-US" altLang="zh-CN" sz="1600" b="0" i="1" dirty="0" smtClean="0">
                            <a:solidFill>
                              <a:schemeClr val="tx1">
                                <a:lumMod val="85000"/>
                                <a:lumOff val="15000"/>
                              </a:schemeClr>
                            </a:solidFill>
                            <a:latin typeface="Cambria Math" panose="02040503050406030204" pitchFamily="18" charset="0"/>
                            <a:cs typeface="+mn-ea"/>
                            <a:sym typeface="+mn-lt"/>
                          </a:rPr>
                        </m:ctrlPr>
                      </m:sSubPr>
                      <m:e>
                        <m:r>
                          <a:rPr lang="en-US" altLang="zh-CN" sz="1600" b="0" i="1" dirty="0" smtClean="0">
                            <a:solidFill>
                              <a:schemeClr val="tx1">
                                <a:lumMod val="85000"/>
                                <a:lumOff val="15000"/>
                              </a:schemeClr>
                            </a:solidFill>
                            <a:latin typeface="Cambria Math" panose="02040503050406030204" pitchFamily="18" charset="0"/>
                            <a:cs typeface="+mn-ea"/>
                            <a:sym typeface="+mn-lt"/>
                          </a:rPr>
                          <m:t>𝑤</m:t>
                        </m:r>
                      </m:e>
                      <m:sub>
                        <m:r>
                          <a:rPr lang="en-US" altLang="zh-CN" sz="1600" b="0" i="1" dirty="0" smtClean="0">
                            <a:solidFill>
                              <a:schemeClr val="tx1">
                                <a:lumMod val="85000"/>
                                <a:lumOff val="15000"/>
                              </a:schemeClr>
                            </a:solidFill>
                            <a:latin typeface="Cambria Math" panose="02040503050406030204" pitchFamily="18" charset="0"/>
                            <a:cs typeface="+mn-ea"/>
                            <a:sym typeface="+mn-lt"/>
                          </a:rPr>
                          <m:t>2</m:t>
                        </m:r>
                      </m:sub>
                    </m:sSub>
                    <m:r>
                      <a:rPr lang="en-US" altLang="zh-CN" sz="1600" b="0" i="1" dirty="0" smtClean="0">
                        <a:solidFill>
                          <a:schemeClr val="tx1">
                            <a:lumMod val="85000"/>
                            <a:lumOff val="15000"/>
                          </a:schemeClr>
                        </a:solidFill>
                        <a:latin typeface="Cambria Math" panose="02040503050406030204" pitchFamily="18" charset="0"/>
                        <a:cs typeface="+mn-ea"/>
                        <a:sym typeface="+mn-lt"/>
                      </a:rPr>
                      <m:t>−</m:t>
                    </m:r>
                    <m:sSub>
                      <m:sSubPr>
                        <m:ctrlPr>
                          <a:rPr lang="en-US" altLang="zh-CN" sz="1600" b="0" i="1" dirty="0" smtClean="0">
                            <a:solidFill>
                              <a:schemeClr val="tx1">
                                <a:lumMod val="85000"/>
                                <a:lumOff val="15000"/>
                              </a:schemeClr>
                            </a:solidFill>
                            <a:latin typeface="Cambria Math" panose="02040503050406030204" pitchFamily="18" charset="0"/>
                            <a:cs typeface="+mn-ea"/>
                            <a:sym typeface="+mn-lt"/>
                          </a:rPr>
                        </m:ctrlPr>
                      </m:sSubPr>
                      <m:e>
                        <m:r>
                          <a:rPr lang="en-US" altLang="zh-CN" sz="1600" b="0" i="1" dirty="0" smtClean="0">
                            <a:solidFill>
                              <a:schemeClr val="tx1">
                                <a:lumMod val="85000"/>
                                <a:lumOff val="15000"/>
                              </a:schemeClr>
                            </a:solidFill>
                            <a:latin typeface="Cambria Math" panose="02040503050406030204" pitchFamily="18" charset="0"/>
                            <a:cs typeface="+mn-ea"/>
                            <a:sym typeface="+mn-lt"/>
                          </a:rPr>
                          <m:t>𝑤</m:t>
                        </m:r>
                      </m:e>
                      <m:sub>
                        <m:r>
                          <a:rPr lang="en-US" altLang="zh-CN" sz="1600" b="0" i="1" dirty="0" smtClean="0">
                            <a:solidFill>
                              <a:schemeClr val="tx1">
                                <a:lumMod val="85000"/>
                                <a:lumOff val="15000"/>
                              </a:schemeClr>
                            </a:solidFill>
                            <a:latin typeface="Cambria Math" panose="02040503050406030204" pitchFamily="18" charset="0"/>
                            <a:cs typeface="+mn-ea"/>
                            <a:sym typeface="+mn-lt"/>
                          </a:rPr>
                          <m:t>1</m:t>
                        </m:r>
                      </m:sub>
                    </m:sSub>
                    <m:r>
                      <a:rPr lang="en-US" altLang="zh-CN" sz="1600" b="0" i="1" dirty="0" smtClean="0">
                        <a:solidFill>
                          <a:schemeClr val="tx1">
                            <a:lumMod val="85000"/>
                            <a:lumOff val="15000"/>
                          </a:schemeClr>
                        </a:solidFill>
                        <a:latin typeface="Cambria Math" panose="02040503050406030204" pitchFamily="18" charset="0"/>
                        <a:cs typeface="+mn-ea"/>
                        <a:sym typeface="+mn-lt"/>
                      </a:rPr>
                      <m:t>&gt;</m:t>
                    </m:r>
                  </m:oMath>
                </a14:m>
                <a:endParaRPr lang="en-US" altLang="zh-CN" sz="1600" b="0" i="1" dirty="0">
                  <a:solidFill>
                    <a:schemeClr val="tx1">
                      <a:lumMod val="85000"/>
                      <a:lumOff val="15000"/>
                    </a:schemeClr>
                  </a:solidFill>
                  <a:latin typeface="Cambria Math" panose="02040503050406030204" pitchFamily="18" charset="0"/>
                  <a:cs typeface="+mn-ea"/>
                  <a:sym typeface="+mn-lt"/>
                </a:endParaRPr>
              </a:p>
              <a:p>
                <a:pPr/>
                <a14:m>
                  <m:oMathPara xmlns:m="http://schemas.openxmlformats.org/officeDocument/2006/math">
                    <m:oMathParaPr>
                      <m:jc m:val="left"/>
                    </m:oMathParaPr>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sym typeface="+mn-lt"/>
                        </a:rPr>
                        <m:t>𝑡</m:t>
                      </m:r>
                      <m:r>
                        <a:rPr lang="en-US" altLang="zh-CN" sz="1600" b="0" i="1" smtClean="0">
                          <a:solidFill>
                            <a:schemeClr val="tx1">
                              <a:lumMod val="85000"/>
                              <a:lumOff val="15000"/>
                            </a:schemeClr>
                          </a:solidFill>
                          <a:latin typeface="Cambria Math" panose="02040503050406030204" pitchFamily="18" charset="0"/>
                          <a:cs typeface="+mn-ea"/>
                          <a:sym typeface="+mn-lt"/>
                        </a:rPr>
                        <m:t>=</m:t>
                      </m:r>
                      <m:f>
                        <m:fPr>
                          <m:ctrlPr>
                            <a:rPr lang="en-US" altLang="zh-CN" sz="1600" b="0" i="1" smtClean="0">
                              <a:solidFill>
                                <a:schemeClr val="tx1">
                                  <a:lumMod val="85000"/>
                                  <a:lumOff val="15000"/>
                                </a:schemeClr>
                              </a:solidFill>
                              <a:latin typeface="Cambria Math" panose="02040503050406030204" pitchFamily="18" charset="0"/>
                              <a:cs typeface="+mn-ea"/>
                              <a:sym typeface="+mn-lt"/>
                            </a:rPr>
                          </m:ctrlPr>
                        </m:fPr>
                        <m:num>
                          <m:sSub>
                            <m:sSubPr>
                              <m:ctrlPr>
                                <a:rPr lang="en-US" altLang="zh-CN" sz="1600" b="0" i="1" smtClean="0">
                                  <a:solidFill>
                                    <a:schemeClr val="tx1">
                                      <a:lumMod val="85000"/>
                                      <a:lumOff val="15000"/>
                                    </a:schemeClr>
                                  </a:solidFill>
                                  <a:latin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cs typeface="+mn-ea"/>
                                  <a:sym typeface="+mn-lt"/>
                                </a:rPr>
                                <m:t>𝑤</m:t>
                              </m:r>
                            </m:e>
                            <m:sub>
                              <m:r>
                                <a:rPr lang="en-US" altLang="zh-CN" sz="1600" b="0" i="1" smtClean="0">
                                  <a:solidFill>
                                    <a:schemeClr val="tx1">
                                      <a:lumMod val="85000"/>
                                      <a:lumOff val="15000"/>
                                    </a:schemeClr>
                                  </a:solidFill>
                                  <a:latin typeface="Cambria Math" panose="02040503050406030204" pitchFamily="18" charset="0"/>
                                  <a:cs typeface="+mn-ea"/>
                                  <a:sym typeface="+mn-lt"/>
                                </a:rPr>
                                <m:t>1</m:t>
                              </m:r>
                            </m:sub>
                          </m:sSub>
                        </m:num>
                        <m:den>
                          <m:sSub>
                            <m:sSubPr>
                              <m:ctrlPr>
                                <a:rPr lang="en-US" altLang="zh-CN" sz="1600" b="0" i="1" smtClean="0">
                                  <a:solidFill>
                                    <a:schemeClr val="tx1">
                                      <a:lumMod val="85000"/>
                                      <a:lumOff val="15000"/>
                                    </a:schemeClr>
                                  </a:solidFill>
                                  <a:latin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cs typeface="+mn-ea"/>
                                  <a:sym typeface="+mn-lt"/>
                                </a:rPr>
                                <m:t>𝑤</m:t>
                              </m:r>
                            </m:e>
                            <m:sub>
                              <m:r>
                                <a:rPr lang="en-US" altLang="zh-CN" sz="1600" b="0" i="1" smtClean="0">
                                  <a:solidFill>
                                    <a:schemeClr val="tx1">
                                      <a:lumMod val="85000"/>
                                      <a:lumOff val="15000"/>
                                    </a:schemeClr>
                                  </a:solidFill>
                                  <a:latin typeface="Cambria Math" panose="02040503050406030204" pitchFamily="18" charset="0"/>
                                  <a:cs typeface="+mn-ea"/>
                                  <a:sym typeface="+mn-lt"/>
                                </a:rPr>
                                <m:t>1</m:t>
                              </m:r>
                            </m:sub>
                          </m:sSub>
                          <m:r>
                            <a:rPr lang="en-US" altLang="zh-CN" sz="16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600" b="0" i="1" smtClean="0">
                                  <a:solidFill>
                                    <a:schemeClr val="tx1">
                                      <a:lumMod val="85000"/>
                                      <a:lumOff val="15000"/>
                                    </a:schemeClr>
                                  </a:solidFill>
                                  <a:latin typeface="Cambria Math" panose="02040503050406030204" pitchFamily="18" charset="0"/>
                                  <a:cs typeface="+mn-ea"/>
                                  <a:sym typeface="+mn-lt"/>
                                </a:rPr>
                              </m:ctrlPr>
                            </m:sSubPr>
                            <m:e>
                              <m:r>
                                <a:rPr lang="en-US" altLang="zh-CN" sz="1600" b="0" i="1" smtClean="0">
                                  <a:solidFill>
                                    <a:schemeClr val="tx1">
                                      <a:lumMod val="85000"/>
                                      <a:lumOff val="15000"/>
                                    </a:schemeClr>
                                  </a:solidFill>
                                  <a:latin typeface="Cambria Math" panose="02040503050406030204" pitchFamily="18" charset="0"/>
                                  <a:cs typeface="+mn-ea"/>
                                  <a:sym typeface="+mn-lt"/>
                                </a:rPr>
                                <m:t>𝑤</m:t>
                              </m:r>
                            </m:e>
                            <m:sub>
                              <m:r>
                                <a:rPr lang="en-US" altLang="zh-CN" sz="1600" b="0" i="1" smtClean="0">
                                  <a:solidFill>
                                    <a:schemeClr val="tx1">
                                      <a:lumMod val="85000"/>
                                      <a:lumOff val="15000"/>
                                    </a:schemeClr>
                                  </a:solidFill>
                                  <a:latin typeface="Cambria Math" panose="02040503050406030204" pitchFamily="18" charset="0"/>
                                  <a:cs typeface="+mn-ea"/>
                                  <a:sym typeface="+mn-lt"/>
                                </a:rPr>
                                <m:t>2</m:t>
                              </m:r>
                            </m:sub>
                          </m:sSub>
                        </m:den>
                      </m:f>
                    </m:oMath>
                  </m:oMathPara>
                </a14:m>
                <a:endParaRPr lang="en-US" altLang="zh-CN" sz="1600" dirty="0">
                  <a:solidFill>
                    <a:schemeClr val="tx1">
                      <a:lumMod val="85000"/>
                      <a:lumOff val="15000"/>
                    </a:schemeClr>
                  </a:solidFill>
                  <a:cs typeface="+mn-ea"/>
                  <a:sym typeface="+mn-lt"/>
                </a:endParaRPr>
              </a:p>
            </p:txBody>
          </p:sp>
        </mc:Choice>
        <mc:Fallback xmlns="">
          <p:sp>
            <p:nvSpPr>
              <p:cNvPr id="27" name="矩形 26"/>
              <p:cNvSpPr>
                <a:spLocks noRot="1" noChangeAspect="1" noMove="1" noResize="1" noEditPoints="1" noAdjustHandles="1" noChangeArrowheads="1" noChangeShapeType="1" noTextEdit="1"/>
              </p:cNvSpPr>
              <p:nvPr/>
            </p:nvSpPr>
            <p:spPr>
              <a:xfrm>
                <a:off x="1699001" y="1213832"/>
                <a:ext cx="3480421" cy="1783758"/>
              </a:xfrm>
              <a:prstGeom prst="rect">
                <a:avLst/>
              </a:prstGeom>
              <a:blipFill>
                <a:blip r:embed="rId2"/>
                <a:stretch>
                  <a:fillRect l="-1051" t="-1024"/>
                </a:stretch>
              </a:blipFill>
            </p:spPr>
            <p:txBody>
              <a:bodyPr/>
              <a:lstStyle/>
              <a:p>
                <a:r>
                  <a:rPr lang="zh-CN" altLang="en-US">
                    <a:noFill/>
                  </a:rPr>
                  <a:t> </a:t>
                </a:r>
              </a:p>
            </p:txBody>
          </p:sp>
        </mc:Fallback>
      </mc:AlternateContent>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5" name="图片 4">
            <a:extLst>
              <a:ext uri="{FF2B5EF4-FFF2-40B4-BE49-F238E27FC236}">
                <a16:creationId xmlns:a16="http://schemas.microsoft.com/office/drawing/2014/main" id="{91CE349D-9194-4AEA-8009-6E5AB60AA1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641" y="3285917"/>
            <a:ext cx="3672845" cy="2520863"/>
          </a:xfrm>
          <a:prstGeom prst="rect">
            <a:avLst/>
          </a:prstGeom>
        </p:spPr>
      </p:pic>
      <p:pic>
        <p:nvPicPr>
          <p:cNvPr id="7" name="图片 6" descr="图示&#10;&#10;描述已自动生成">
            <a:extLst>
              <a:ext uri="{FF2B5EF4-FFF2-40B4-BE49-F238E27FC236}">
                <a16:creationId xmlns:a16="http://schemas.microsoft.com/office/drawing/2014/main" id="{FECF29DA-EFD8-4A92-A384-88885D3D02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0630" y="3231181"/>
            <a:ext cx="3637325" cy="2630334"/>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A025D94-874F-4951-9EA9-5C95C9DB38F0}"/>
                  </a:ext>
                </a:extLst>
              </p:cNvPr>
              <p:cNvSpPr txBox="1"/>
              <p:nvPr/>
            </p:nvSpPr>
            <p:spPr>
              <a:xfrm>
                <a:off x="6920630" y="1562793"/>
                <a:ext cx="4146116" cy="1446806"/>
              </a:xfrm>
              <a:prstGeom prst="rect">
                <a:avLst/>
              </a:prstGeom>
              <a:noFill/>
            </p:spPr>
            <p:txBody>
              <a:bodyPr wrap="square" rtlCol="0">
                <a:spAutoFit/>
              </a:bodyPr>
              <a:lstStyle/>
              <a:p>
                <a:r>
                  <a:rPr lang="zh-CN" altLang="en-US" sz="1800" dirty="0">
                    <a:solidFill>
                      <a:schemeClr val="tx1">
                        <a:lumMod val="85000"/>
                        <a:lumOff val="15000"/>
                      </a:schemeClr>
                    </a:solidFill>
                    <a:cs typeface="+mn-ea"/>
                    <a:sym typeface="+mn-lt"/>
                  </a:rPr>
                  <a:t>当</a:t>
                </a:r>
                <a14:m>
                  <m:oMath xmlns:m="http://schemas.openxmlformats.org/officeDocument/2006/math">
                    <m:r>
                      <a:rPr lang="en-US" altLang="zh-CN" sz="1800" b="0" i="1" smtClean="0">
                        <a:solidFill>
                          <a:schemeClr val="tx1">
                            <a:lumMod val="85000"/>
                            <a:lumOff val="15000"/>
                          </a:schemeClr>
                        </a:solidFill>
                        <a:latin typeface="Cambria Math" panose="02040503050406030204" pitchFamily="18" charset="0"/>
                        <a:cs typeface="+mn-ea"/>
                        <a:sym typeface="+mn-lt"/>
                      </a:rPr>
                      <m:t>𝑤</m:t>
                    </m:r>
                    <m:r>
                      <a:rPr lang="en-US" altLang="zh-CN" sz="1800" b="0" i="1" smtClean="0">
                        <a:solidFill>
                          <a:schemeClr val="tx1">
                            <a:lumMod val="85000"/>
                            <a:lumOff val="15000"/>
                          </a:schemeClr>
                        </a:solidFill>
                        <a:latin typeface="Cambria Math" panose="02040503050406030204" pitchFamily="18" charset="0"/>
                        <a:cs typeface="+mn-ea"/>
                        <a:sym typeface="+mn-lt"/>
                      </a:rPr>
                      <m:t>=</m:t>
                    </m:r>
                    <m:r>
                      <a:rPr lang="en-US" altLang="zh-CN" sz="1800" b="0" i="1" smtClean="0">
                        <a:solidFill>
                          <a:schemeClr val="tx1">
                            <a:lumMod val="85000"/>
                            <a:lumOff val="15000"/>
                          </a:schemeClr>
                        </a:solidFill>
                        <a:latin typeface="Cambria Math" panose="02040503050406030204" pitchFamily="18" charset="0"/>
                        <a:cs typeface="+mn-ea"/>
                        <a:sym typeface="+mn-lt"/>
                      </a:rPr>
                      <m:t>𝑦</m:t>
                    </m:r>
                  </m:oMath>
                </a14:m>
                <a:r>
                  <a:rPr lang="zh-CN" altLang="en-US" sz="1800" dirty="0">
                    <a:solidFill>
                      <a:schemeClr val="tx1">
                        <a:lumMod val="85000"/>
                        <a:lumOff val="15000"/>
                      </a:schemeClr>
                    </a:solidFill>
                    <a:cs typeface="+mn-ea"/>
                    <a:sym typeface="+mn-lt"/>
                  </a:rPr>
                  <a:t>时</a:t>
                </a:r>
                <a:endParaRPr lang="en-US" altLang="zh-CN" sz="1800" dirty="0">
                  <a:solidFill>
                    <a:schemeClr val="tx1">
                      <a:lumMod val="85000"/>
                      <a:lumOff val="15000"/>
                    </a:schemeClr>
                  </a:solidFill>
                  <a:cs typeface="+mn-ea"/>
                  <a:sym typeface="+mn-lt"/>
                </a:endParaRPr>
              </a:p>
              <a:p>
                <a:pPr/>
                <a14:m>
                  <m:oMathPara xmlns:m="http://schemas.openxmlformats.org/officeDocument/2006/math">
                    <m:oMathParaPr>
                      <m:jc m:val="left"/>
                    </m:oMathParaPr>
                    <m:oMath xmlns:m="http://schemas.openxmlformats.org/officeDocument/2006/math">
                      <m:sSub>
                        <m:sSubPr>
                          <m:ctrlPr>
                            <a:rPr lang="en-US" altLang="zh-CN" sz="180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𝑤</m:t>
                          </m:r>
                        </m:e>
                        <m:sub>
                          <m:r>
                            <a:rPr lang="en-US" altLang="zh-CN" sz="1800" b="0" i="1" smtClean="0">
                              <a:solidFill>
                                <a:schemeClr val="tx1">
                                  <a:lumMod val="85000"/>
                                  <a:lumOff val="15000"/>
                                </a:schemeClr>
                              </a:solidFill>
                              <a:latin typeface="Cambria Math" panose="02040503050406030204" pitchFamily="18" charset="0"/>
                              <a:cs typeface="+mn-ea"/>
                              <a:sym typeface="+mn-lt"/>
                            </a:rPr>
                            <m:t>1</m:t>
                          </m:r>
                        </m:sub>
                      </m:sSub>
                      <m:r>
                        <a:rPr lang="en-US" altLang="zh-CN" sz="1800" b="0" i="1" smtClean="0">
                          <a:solidFill>
                            <a:schemeClr val="tx1">
                              <a:lumMod val="85000"/>
                              <a:lumOff val="15000"/>
                            </a:schemeClr>
                          </a:solidFill>
                          <a:latin typeface="Cambria Math" panose="02040503050406030204" pitchFamily="18" charset="0"/>
                          <a:cs typeface="+mn-ea"/>
                          <a:sym typeface="+mn-lt"/>
                        </a:rPr>
                        <m:t>+</m:t>
                      </m:r>
                      <m:r>
                        <a:rPr lang="en-US" altLang="zh-CN" sz="1800" b="0" i="1" smtClean="0">
                          <a:solidFill>
                            <a:schemeClr val="tx1">
                              <a:lumMod val="85000"/>
                              <a:lumOff val="15000"/>
                            </a:schemeClr>
                          </a:solidFill>
                          <a:latin typeface="Cambria Math" panose="02040503050406030204" pitchFamily="18" charset="0"/>
                          <a:cs typeface="+mn-ea"/>
                          <a:sym typeface="+mn-lt"/>
                        </a:rPr>
                        <m:t>𝑡</m:t>
                      </m:r>
                      <m:d>
                        <m:dPr>
                          <m:ctrlPr>
                            <a:rPr lang="en-US" altLang="zh-CN" sz="1800" b="0" i="1" smtClean="0">
                              <a:solidFill>
                                <a:schemeClr val="tx1">
                                  <a:lumMod val="85000"/>
                                  <a:lumOff val="15000"/>
                                </a:schemeClr>
                              </a:solidFill>
                              <a:latin typeface="Cambria Math" panose="02040503050406030204" pitchFamily="18" charset="0"/>
                              <a:cs typeface="+mn-ea"/>
                              <a:sym typeface="+mn-lt"/>
                            </a:rPr>
                          </m:ctrlPr>
                        </m:dPr>
                        <m:e>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𝑤</m:t>
                              </m:r>
                            </m:e>
                            <m:sub>
                              <m:r>
                                <a:rPr lang="en-US" altLang="zh-CN" sz="1800" b="0" i="1" smtClean="0">
                                  <a:solidFill>
                                    <a:schemeClr val="tx1">
                                      <a:lumMod val="85000"/>
                                      <a:lumOff val="15000"/>
                                    </a:schemeClr>
                                  </a:solidFill>
                                  <a:latin typeface="Cambria Math" panose="02040503050406030204" pitchFamily="18" charset="0"/>
                                  <a:cs typeface="+mn-ea"/>
                                  <a:sym typeface="+mn-lt"/>
                                </a:rPr>
                                <m:t>2</m:t>
                              </m:r>
                            </m:sub>
                          </m:sSub>
                          <m:r>
                            <a:rPr lang="en-US" altLang="zh-CN" sz="18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𝑤</m:t>
                              </m:r>
                            </m:e>
                            <m:sub>
                              <m:r>
                                <a:rPr lang="en-US" altLang="zh-CN" sz="1800" b="0" i="1" smtClean="0">
                                  <a:solidFill>
                                    <a:schemeClr val="tx1">
                                      <a:lumMod val="85000"/>
                                      <a:lumOff val="15000"/>
                                    </a:schemeClr>
                                  </a:solidFill>
                                  <a:latin typeface="Cambria Math" panose="02040503050406030204" pitchFamily="18" charset="0"/>
                                  <a:cs typeface="+mn-ea"/>
                                  <a:sym typeface="+mn-lt"/>
                                </a:rPr>
                                <m:t>1</m:t>
                              </m:r>
                            </m:sub>
                          </m:sSub>
                        </m:e>
                      </m:d>
                      <m:r>
                        <a:rPr lang="en-US" altLang="zh-CN" sz="18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𝑦</m:t>
                          </m:r>
                        </m:e>
                        <m:sub>
                          <m:r>
                            <a:rPr lang="en-US" altLang="zh-CN" sz="1800" b="0" i="1" smtClean="0">
                              <a:solidFill>
                                <a:schemeClr val="tx1">
                                  <a:lumMod val="85000"/>
                                  <a:lumOff val="15000"/>
                                </a:schemeClr>
                              </a:solidFill>
                              <a:latin typeface="Cambria Math" panose="02040503050406030204" pitchFamily="18" charset="0"/>
                              <a:cs typeface="+mn-ea"/>
                              <a:sym typeface="+mn-lt"/>
                            </a:rPr>
                            <m:t>1</m:t>
                          </m:r>
                        </m:sub>
                      </m:sSub>
                      <m:r>
                        <a:rPr lang="en-US" altLang="zh-CN" sz="1800" b="0" i="1" smtClean="0">
                          <a:solidFill>
                            <a:schemeClr val="tx1">
                              <a:lumMod val="85000"/>
                              <a:lumOff val="15000"/>
                            </a:schemeClr>
                          </a:solidFill>
                          <a:latin typeface="Cambria Math" panose="02040503050406030204" pitchFamily="18" charset="0"/>
                          <a:cs typeface="+mn-ea"/>
                          <a:sym typeface="+mn-lt"/>
                        </a:rPr>
                        <m:t>+</m:t>
                      </m:r>
                      <m:r>
                        <a:rPr lang="en-US" altLang="zh-CN" sz="1800" b="0" i="1" smtClean="0">
                          <a:solidFill>
                            <a:schemeClr val="tx1">
                              <a:lumMod val="85000"/>
                              <a:lumOff val="15000"/>
                            </a:schemeClr>
                          </a:solidFill>
                          <a:latin typeface="Cambria Math" panose="02040503050406030204" pitchFamily="18" charset="0"/>
                          <a:cs typeface="+mn-ea"/>
                          <a:sym typeface="+mn-lt"/>
                        </a:rPr>
                        <m:t>𝑡</m:t>
                      </m:r>
                      <m:r>
                        <a:rPr lang="en-US" altLang="zh-CN" sz="18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𝑦</m:t>
                          </m:r>
                        </m:e>
                        <m:sub>
                          <m:r>
                            <a:rPr lang="en-US" altLang="zh-CN" sz="1800" b="0" i="1" smtClean="0">
                              <a:solidFill>
                                <a:schemeClr val="tx1">
                                  <a:lumMod val="85000"/>
                                  <a:lumOff val="15000"/>
                                </a:schemeClr>
                              </a:solidFill>
                              <a:latin typeface="Cambria Math" panose="02040503050406030204" pitchFamily="18" charset="0"/>
                              <a:cs typeface="+mn-ea"/>
                              <a:sym typeface="+mn-lt"/>
                            </a:rPr>
                            <m:t>2</m:t>
                          </m:r>
                        </m:sub>
                      </m:sSub>
                      <m:r>
                        <a:rPr lang="en-US" altLang="zh-CN" sz="18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𝑦</m:t>
                          </m:r>
                        </m:e>
                        <m:sub>
                          <m:r>
                            <a:rPr lang="en-US" altLang="zh-CN" sz="1800" b="0" i="1" smtClean="0">
                              <a:solidFill>
                                <a:schemeClr val="tx1">
                                  <a:lumMod val="85000"/>
                                  <a:lumOff val="15000"/>
                                </a:schemeClr>
                              </a:solidFill>
                              <a:latin typeface="Cambria Math" panose="02040503050406030204" pitchFamily="18" charset="0"/>
                              <a:cs typeface="+mn-ea"/>
                              <a:sym typeface="+mn-lt"/>
                            </a:rPr>
                            <m:t>1</m:t>
                          </m:r>
                        </m:sub>
                      </m:sSub>
                      <m:r>
                        <a:rPr lang="en-US" altLang="zh-CN" sz="1800" b="0" i="1" smtClean="0">
                          <a:solidFill>
                            <a:schemeClr val="tx1">
                              <a:lumMod val="85000"/>
                              <a:lumOff val="15000"/>
                            </a:schemeClr>
                          </a:solidFill>
                          <a:latin typeface="Cambria Math" panose="02040503050406030204" pitchFamily="18" charset="0"/>
                          <a:cs typeface="+mn-ea"/>
                          <a:sym typeface="+mn-lt"/>
                        </a:rPr>
                        <m:t>)</m:t>
                      </m:r>
                    </m:oMath>
                  </m:oMathPara>
                </a14:m>
                <a:endParaRPr lang="en-US" altLang="zh-CN" sz="1800" dirty="0">
                  <a:solidFill>
                    <a:schemeClr val="tx1">
                      <a:lumMod val="85000"/>
                      <a:lumOff val="15000"/>
                    </a:schemeClr>
                  </a:solidFill>
                  <a:cs typeface="+mn-ea"/>
                  <a:sym typeface="+mn-lt"/>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lumMod val="85000"/>
                              <a:lumOff val="15000"/>
                            </a:schemeClr>
                          </a:solidFill>
                          <a:latin typeface="Cambria Math" panose="02040503050406030204" pitchFamily="18" charset="0"/>
                          <a:cs typeface="+mn-ea"/>
                          <a:sym typeface="+mn-lt"/>
                        </a:rPr>
                        <m:t>𝑡</m:t>
                      </m:r>
                      <m:r>
                        <a:rPr lang="en-US" altLang="zh-CN" sz="1800" b="0" i="1" smtClean="0">
                          <a:solidFill>
                            <a:schemeClr val="tx1">
                              <a:lumMod val="85000"/>
                              <a:lumOff val="15000"/>
                            </a:schemeClr>
                          </a:solidFill>
                          <a:latin typeface="Cambria Math" panose="02040503050406030204" pitchFamily="18" charset="0"/>
                          <a:cs typeface="+mn-ea"/>
                          <a:sym typeface="+mn-lt"/>
                        </a:rPr>
                        <m:t>=</m:t>
                      </m:r>
                      <m:f>
                        <m:fPr>
                          <m:ctrlPr>
                            <a:rPr lang="en-US" altLang="zh-CN" sz="1800" b="0" i="1" smtClean="0">
                              <a:solidFill>
                                <a:schemeClr val="tx1">
                                  <a:lumMod val="85000"/>
                                  <a:lumOff val="15000"/>
                                </a:schemeClr>
                              </a:solidFill>
                              <a:latin typeface="Cambria Math" panose="02040503050406030204" pitchFamily="18" charset="0"/>
                              <a:cs typeface="+mn-ea"/>
                              <a:sym typeface="+mn-lt"/>
                            </a:rPr>
                          </m:ctrlPr>
                        </m:fPr>
                        <m:num>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𝑤</m:t>
                              </m:r>
                            </m:e>
                            <m:sub>
                              <m:r>
                                <a:rPr lang="en-US" altLang="zh-CN" sz="1800" b="0" i="1" smtClean="0">
                                  <a:solidFill>
                                    <a:schemeClr val="tx1">
                                      <a:lumMod val="85000"/>
                                      <a:lumOff val="15000"/>
                                    </a:schemeClr>
                                  </a:solidFill>
                                  <a:latin typeface="Cambria Math" panose="02040503050406030204" pitchFamily="18" charset="0"/>
                                  <a:cs typeface="+mn-ea"/>
                                  <a:sym typeface="+mn-lt"/>
                                </a:rPr>
                                <m:t>1</m:t>
                              </m:r>
                            </m:sub>
                          </m:sSub>
                          <m:r>
                            <a:rPr lang="en-US" altLang="zh-CN" sz="18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𝑦</m:t>
                              </m:r>
                            </m:e>
                            <m:sub>
                              <m:r>
                                <a:rPr lang="en-US" altLang="zh-CN" sz="1800" b="0" i="1" smtClean="0">
                                  <a:solidFill>
                                    <a:schemeClr val="tx1">
                                      <a:lumMod val="85000"/>
                                      <a:lumOff val="15000"/>
                                    </a:schemeClr>
                                  </a:solidFill>
                                  <a:latin typeface="Cambria Math" panose="02040503050406030204" pitchFamily="18" charset="0"/>
                                  <a:cs typeface="+mn-ea"/>
                                  <a:sym typeface="+mn-lt"/>
                                </a:rPr>
                                <m:t>1</m:t>
                              </m:r>
                            </m:sub>
                          </m:sSub>
                        </m:num>
                        <m:den>
                          <m:d>
                            <m:dPr>
                              <m:ctrlPr>
                                <a:rPr lang="en-US" altLang="zh-CN" sz="1800" b="0" i="1" smtClean="0">
                                  <a:solidFill>
                                    <a:schemeClr val="tx1">
                                      <a:lumMod val="85000"/>
                                      <a:lumOff val="15000"/>
                                    </a:schemeClr>
                                  </a:solidFill>
                                  <a:latin typeface="Cambria Math" panose="02040503050406030204" pitchFamily="18" charset="0"/>
                                  <a:cs typeface="+mn-ea"/>
                                  <a:sym typeface="+mn-lt"/>
                                </a:rPr>
                              </m:ctrlPr>
                            </m:dPr>
                            <m:e>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𝑤</m:t>
                                  </m:r>
                                </m:e>
                                <m:sub>
                                  <m:r>
                                    <a:rPr lang="en-US" altLang="zh-CN" sz="1800" b="0" i="1" smtClean="0">
                                      <a:solidFill>
                                        <a:schemeClr val="tx1">
                                          <a:lumMod val="85000"/>
                                          <a:lumOff val="15000"/>
                                        </a:schemeClr>
                                      </a:solidFill>
                                      <a:latin typeface="Cambria Math" panose="02040503050406030204" pitchFamily="18" charset="0"/>
                                      <a:cs typeface="+mn-ea"/>
                                      <a:sym typeface="+mn-lt"/>
                                    </a:rPr>
                                    <m:t>1</m:t>
                                  </m:r>
                                </m:sub>
                              </m:sSub>
                              <m:r>
                                <a:rPr lang="en-US" altLang="zh-CN" sz="18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𝑦</m:t>
                                  </m:r>
                                </m:e>
                                <m:sub>
                                  <m:r>
                                    <a:rPr lang="en-US" altLang="zh-CN" sz="1800" b="0" i="1" smtClean="0">
                                      <a:solidFill>
                                        <a:schemeClr val="tx1">
                                          <a:lumMod val="85000"/>
                                          <a:lumOff val="15000"/>
                                        </a:schemeClr>
                                      </a:solidFill>
                                      <a:latin typeface="Cambria Math" panose="02040503050406030204" pitchFamily="18" charset="0"/>
                                      <a:cs typeface="+mn-ea"/>
                                      <a:sym typeface="+mn-lt"/>
                                    </a:rPr>
                                    <m:t>1</m:t>
                                  </m:r>
                                </m:sub>
                              </m:sSub>
                            </m:e>
                          </m:d>
                          <m:r>
                            <a:rPr lang="en-US" altLang="zh-CN" sz="18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𝑤</m:t>
                              </m:r>
                            </m:e>
                            <m:sub>
                              <m:r>
                                <a:rPr lang="en-US" altLang="zh-CN" sz="1800" b="0" i="1" smtClean="0">
                                  <a:solidFill>
                                    <a:schemeClr val="tx1">
                                      <a:lumMod val="85000"/>
                                      <a:lumOff val="15000"/>
                                    </a:schemeClr>
                                  </a:solidFill>
                                  <a:latin typeface="Cambria Math" panose="02040503050406030204" pitchFamily="18" charset="0"/>
                                  <a:cs typeface="+mn-ea"/>
                                  <a:sym typeface="+mn-lt"/>
                                </a:rPr>
                                <m:t>2</m:t>
                              </m:r>
                            </m:sub>
                          </m:sSub>
                          <m:r>
                            <a:rPr lang="en-US" altLang="zh-CN" sz="1800" b="0" i="1" smtClean="0">
                              <a:solidFill>
                                <a:schemeClr val="tx1">
                                  <a:lumMod val="85000"/>
                                  <a:lumOff val="15000"/>
                                </a:schemeClr>
                              </a:solidFill>
                              <a:latin typeface="Cambria Math" panose="02040503050406030204" pitchFamily="18" charset="0"/>
                              <a:cs typeface="+mn-ea"/>
                              <a:sym typeface="+mn-lt"/>
                            </a:rPr>
                            <m:t>−</m:t>
                          </m:r>
                          <m:sSub>
                            <m:sSubPr>
                              <m:ctrlPr>
                                <a:rPr lang="en-US" altLang="zh-CN" sz="1800" b="0" i="1" smtClean="0">
                                  <a:solidFill>
                                    <a:schemeClr val="tx1">
                                      <a:lumMod val="85000"/>
                                      <a:lumOff val="15000"/>
                                    </a:schemeClr>
                                  </a:solidFill>
                                  <a:latin typeface="Cambria Math" panose="02040503050406030204" pitchFamily="18" charset="0"/>
                                  <a:cs typeface="+mn-ea"/>
                                  <a:sym typeface="+mn-lt"/>
                                </a:rPr>
                              </m:ctrlPr>
                            </m:sSubPr>
                            <m:e>
                              <m:r>
                                <a:rPr lang="en-US" altLang="zh-CN" sz="1800" b="0" i="1" smtClean="0">
                                  <a:solidFill>
                                    <a:schemeClr val="tx1">
                                      <a:lumMod val="85000"/>
                                      <a:lumOff val="15000"/>
                                    </a:schemeClr>
                                  </a:solidFill>
                                  <a:latin typeface="Cambria Math" panose="02040503050406030204" pitchFamily="18" charset="0"/>
                                  <a:cs typeface="+mn-ea"/>
                                  <a:sym typeface="+mn-lt"/>
                                </a:rPr>
                                <m:t>𝑦</m:t>
                              </m:r>
                            </m:e>
                            <m:sub>
                              <m:r>
                                <a:rPr lang="en-US" altLang="zh-CN" sz="1800" b="0" i="1" smtClean="0">
                                  <a:solidFill>
                                    <a:schemeClr val="tx1">
                                      <a:lumMod val="85000"/>
                                      <a:lumOff val="15000"/>
                                    </a:schemeClr>
                                  </a:solidFill>
                                  <a:latin typeface="Cambria Math" panose="02040503050406030204" pitchFamily="18" charset="0"/>
                                  <a:cs typeface="+mn-ea"/>
                                  <a:sym typeface="+mn-lt"/>
                                </a:rPr>
                                <m:t>2</m:t>
                              </m:r>
                            </m:sub>
                          </m:sSub>
                          <m:r>
                            <a:rPr lang="en-US" altLang="zh-CN" sz="1800" b="0" i="1" smtClean="0">
                              <a:solidFill>
                                <a:schemeClr val="tx1">
                                  <a:lumMod val="85000"/>
                                  <a:lumOff val="15000"/>
                                </a:schemeClr>
                              </a:solidFill>
                              <a:latin typeface="Cambria Math" panose="02040503050406030204" pitchFamily="18" charset="0"/>
                              <a:cs typeface="+mn-ea"/>
                              <a:sym typeface="+mn-lt"/>
                            </a:rPr>
                            <m:t>)</m:t>
                          </m:r>
                        </m:den>
                      </m:f>
                    </m:oMath>
                  </m:oMathPara>
                </a14:m>
                <a:endParaRPr lang="zh-CN" altLang="en-US" sz="1800" dirty="0">
                  <a:solidFill>
                    <a:schemeClr val="tx1">
                      <a:lumMod val="85000"/>
                      <a:lumOff val="15000"/>
                    </a:schemeClr>
                  </a:solidFill>
                  <a:cs typeface="+mn-ea"/>
                  <a:sym typeface="+mn-lt"/>
                </a:endParaRPr>
              </a:p>
              <a:p>
                <a:endParaRPr lang="zh-CN" altLang="en-US" dirty="0"/>
              </a:p>
            </p:txBody>
          </p:sp>
        </mc:Choice>
        <mc:Fallback xmlns="">
          <p:sp>
            <p:nvSpPr>
              <p:cNvPr id="2" name="文本框 1">
                <a:extLst>
                  <a:ext uri="{FF2B5EF4-FFF2-40B4-BE49-F238E27FC236}">
                    <a16:creationId xmlns:a16="http://schemas.microsoft.com/office/drawing/2014/main" id="{1A025D94-874F-4951-9EA9-5C95C9DB38F0}"/>
                  </a:ext>
                </a:extLst>
              </p:cNvPr>
              <p:cNvSpPr txBox="1">
                <a:spLocks noRot="1" noChangeAspect="1" noMove="1" noResize="1" noEditPoints="1" noAdjustHandles="1" noChangeArrowheads="1" noChangeShapeType="1" noTextEdit="1"/>
              </p:cNvSpPr>
              <p:nvPr/>
            </p:nvSpPr>
            <p:spPr>
              <a:xfrm>
                <a:off x="6920630" y="1562793"/>
                <a:ext cx="4146116" cy="1446806"/>
              </a:xfrm>
              <a:prstGeom prst="rect">
                <a:avLst/>
              </a:prstGeom>
              <a:blipFill>
                <a:blip r:embed="rId5"/>
                <a:stretch>
                  <a:fillRect l="-1176" t="-2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71695B1-237B-4F76-AC8B-818D7C6AABBC}"/>
                  </a:ext>
                </a:extLst>
              </p:cNvPr>
              <p:cNvSpPr txBox="1"/>
              <p:nvPr/>
            </p:nvSpPr>
            <p:spPr>
              <a:xfrm>
                <a:off x="2213532" y="6074263"/>
                <a:ext cx="8256740" cy="369332"/>
              </a:xfrm>
              <a:prstGeom prst="rect">
                <a:avLst/>
              </a:prstGeom>
              <a:noFill/>
            </p:spPr>
            <p:txBody>
              <a:bodyPr wrap="square" rtlCol="0">
                <a:spAutoFit/>
              </a:bodyPr>
              <a:lstStyle/>
              <a:p>
                <a:r>
                  <a:rPr lang="zh-CN" altLang="en-US" dirty="0"/>
                  <a:t>使用</a:t>
                </a:r>
                <a14:m>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=1</m:t>
                    </m:r>
                    <m:r>
                      <a:rPr lang="en-US" altLang="zh-CN" b="0" i="1" smtClean="0">
                        <a:latin typeface="Cambria Math" panose="02040503050406030204" pitchFamily="18" charset="0"/>
                      </a:rPr>
                      <m:t>𝑒</m:t>
                    </m:r>
                    <m:r>
                      <a:rPr lang="en-US" altLang="zh-CN" b="0" i="1" smtClean="0">
                        <a:latin typeface="Cambria Math" panose="02040503050406030204" pitchFamily="18" charset="0"/>
                      </a:rPr>
                      <m:t>5</m:t>
                    </m:r>
                    <m:r>
                      <a:rPr lang="zh-CN" altLang="en-US" i="1">
                        <a:latin typeface="Cambria Math" panose="02040503050406030204" pitchFamily="18" charset="0"/>
                      </a:rPr>
                      <m:t>七个</m:t>
                    </m:r>
                  </m:oMath>
                </a14:m>
                <a:r>
                  <a:rPr lang="zh-CN" altLang="en-US" dirty="0"/>
                  <a:t>平面进行裁剪</a:t>
                </a:r>
              </a:p>
            </p:txBody>
          </p:sp>
        </mc:Choice>
        <mc:Fallback xmlns="">
          <p:sp>
            <p:nvSpPr>
              <p:cNvPr id="4" name="文本框 3">
                <a:extLst>
                  <a:ext uri="{FF2B5EF4-FFF2-40B4-BE49-F238E27FC236}">
                    <a16:creationId xmlns:a16="http://schemas.microsoft.com/office/drawing/2014/main" id="{671695B1-237B-4F76-AC8B-818D7C6AABBC}"/>
                  </a:ext>
                </a:extLst>
              </p:cNvPr>
              <p:cNvSpPr txBox="1">
                <a:spLocks noRot="1" noChangeAspect="1" noMove="1" noResize="1" noEditPoints="1" noAdjustHandles="1" noChangeArrowheads="1" noChangeShapeType="1" noTextEdit="1"/>
              </p:cNvSpPr>
              <p:nvPr/>
            </p:nvSpPr>
            <p:spPr>
              <a:xfrm>
                <a:off x="2213532" y="6074263"/>
                <a:ext cx="8256740" cy="369332"/>
              </a:xfrm>
              <a:prstGeom prst="rect">
                <a:avLst/>
              </a:prstGeom>
              <a:blipFill>
                <a:blip r:embed="rId7"/>
                <a:stretch>
                  <a:fillRect l="-590" t="-8197" b="-2459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F1AD8621-051D-4651-B1F6-CF7F4BBA6538}"/>
              </a:ext>
            </a:extLst>
          </p:cNvPr>
          <p:cNvGrpSpPr/>
          <p:nvPr/>
        </p:nvGrpSpPr>
        <p:grpSpPr>
          <a:xfrm>
            <a:off x="1410972" y="1921044"/>
            <a:ext cx="9505410" cy="3110836"/>
            <a:chOff x="1441195" y="1749701"/>
            <a:chExt cx="9505410" cy="3110836"/>
          </a:xfrm>
        </p:grpSpPr>
        <p:pic>
          <p:nvPicPr>
            <p:cNvPr id="21" name="图片 20" descr="图片包含 棕色, 男人, 狗, 马&#10;&#10;描述已自动生成">
              <a:extLst>
                <a:ext uri="{FF2B5EF4-FFF2-40B4-BE49-F238E27FC236}">
                  <a16:creationId xmlns:a16="http://schemas.microsoft.com/office/drawing/2014/main" id="{BC30DE0E-DCCD-487F-8C20-564919B813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8371" y="2003590"/>
              <a:ext cx="4028234" cy="2856947"/>
            </a:xfrm>
            <a:prstGeom prst="rect">
              <a:avLst/>
            </a:prstGeom>
          </p:spPr>
        </p:pic>
        <p:pic>
          <p:nvPicPr>
            <p:cNvPr id="23" name="图片 22" descr="图片包含 棕色, 马, 男人, 大&#10;&#10;描述已自动生成">
              <a:extLst>
                <a:ext uri="{FF2B5EF4-FFF2-40B4-BE49-F238E27FC236}">
                  <a16:creationId xmlns:a16="http://schemas.microsoft.com/office/drawing/2014/main" id="{03068644-027C-4181-AC93-76350213C6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1195" y="2003590"/>
              <a:ext cx="3996032" cy="2856947"/>
            </a:xfrm>
            <a:prstGeom prst="rect">
              <a:avLst/>
            </a:prstGeom>
          </p:spPr>
        </p:pic>
        <p:sp>
          <p:nvSpPr>
            <p:cNvPr id="24" name="箭头: 右 23">
              <a:extLst>
                <a:ext uri="{FF2B5EF4-FFF2-40B4-BE49-F238E27FC236}">
                  <a16:creationId xmlns:a16="http://schemas.microsoft.com/office/drawing/2014/main" id="{71C0A68C-EA1B-4C01-B24B-1F71D650F409}"/>
                </a:ext>
              </a:extLst>
            </p:cNvPr>
            <p:cNvSpPr/>
            <p:nvPr/>
          </p:nvSpPr>
          <p:spPr>
            <a:xfrm>
              <a:off x="5713288" y="3234245"/>
              <a:ext cx="929021" cy="36933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F24FBE2-8188-492C-9B00-542A8072889B}"/>
                </a:ext>
              </a:extLst>
            </p:cNvPr>
            <p:cNvSpPr/>
            <p:nvPr/>
          </p:nvSpPr>
          <p:spPr>
            <a:xfrm>
              <a:off x="2355620" y="1749701"/>
              <a:ext cx="2171700" cy="501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1EFDB55-4372-4A9D-9458-F9712A95FB04}"/>
                </a:ext>
              </a:extLst>
            </p:cNvPr>
            <p:cNvSpPr/>
            <p:nvPr/>
          </p:nvSpPr>
          <p:spPr>
            <a:xfrm>
              <a:off x="7966839" y="1810564"/>
              <a:ext cx="2053697" cy="501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7194619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391A051B-FB90-4D3F-B06C-7607E4286D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5" t="4546" r="4545" b="4546"/>
          <a:stretch/>
        </p:blipFill>
        <p:spPr>
          <a:xfrm>
            <a:off x="0" y="0"/>
            <a:ext cx="12192000" cy="6858000"/>
          </a:xfrm>
          <a:prstGeom prst="rect">
            <a:avLst/>
          </a:prstGeom>
        </p:spPr>
      </p:pic>
      <p:sp>
        <p:nvSpPr>
          <p:cNvPr id="8" name="文本框 7"/>
          <p:cNvSpPr txBox="1"/>
          <p:nvPr/>
        </p:nvSpPr>
        <p:spPr>
          <a:xfrm>
            <a:off x="5164962" y="1122428"/>
            <a:ext cx="1859073" cy="707886"/>
          </a:xfrm>
          <a:prstGeom prst="rect">
            <a:avLst/>
          </a:prstGeom>
          <a:noFill/>
        </p:spPr>
        <p:txBody>
          <a:bodyPr wrap="square" rtlCol="0">
            <a:spAutoFit/>
          </a:bodyPr>
          <a:lstStyle/>
          <a:p>
            <a:pPr algn="ctr"/>
            <a:r>
              <a:rPr lang="zh-CN" altLang="en-US" sz="4000" dirty="0">
                <a:solidFill>
                  <a:srgbClr val="5373B6"/>
                </a:solidFill>
                <a:cs typeface="+mn-ea"/>
                <a:sym typeface="+mn-lt"/>
              </a:rPr>
              <a:t>前 言</a:t>
            </a:r>
          </a:p>
        </p:txBody>
      </p:sp>
      <p:sp>
        <p:nvSpPr>
          <p:cNvPr id="9" name="文本框 8"/>
          <p:cNvSpPr txBox="1"/>
          <p:nvPr/>
        </p:nvSpPr>
        <p:spPr>
          <a:xfrm>
            <a:off x="4962773" y="1812314"/>
            <a:ext cx="2281230" cy="338554"/>
          </a:xfrm>
          <a:prstGeom prst="rect">
            <a:avLst/>
          </a:prstGeom>
          <a:noFill/>
        </p:spPr>
        <p:txBody>
          <a:bodyPr wrap="square" rtlCol="0">
            <a:spAutoFit/>
          </a:bodyPr>
          <a:lstStyle/>
          <a:p>
            <a:pPr algn="dist"/>
            <a:r>
              <a:rPr lang="en-US" altLang="zh-CN" sz="1600" dirty="0">
                <a:solidFill>
                  <a:srgbClr val="5373B6"/>
                </a:solidFill>
                <a:cs typeface="+mn-ea"/>
                <a:sym typeface="+mn-lt"/>
              </a:rPr>
              <a:t>INTRODUCTION</a:t>
            </a:r>
            <a:endParaRPr lang="zh-CN" altLang="en-US" sz="1600" dirty="0">
              <a:solidFill>
                <a:srgbClr val="5373B6"/>
              </a:solidFill>
              <a:cs typeface="+mn-ea"/>
              <a:sym typeface="+mn-lt"/>
            </a:endParaRPr>
          </a:p>
        </p:txBody>
      </p:sp>
      <p:cxnSp>
        <p:nvCxnSpPr>
          <p:cNvPr id="10" name="直接连接符 9"/>
          <p:cNvCxnSpPr/>
          <p:nvPr/>
        </p:nvCxnSpPr>
        <p:spPr>
          <a:xfrm>
            <a:off x="2772206" y="3892836"/>
            <a:ext cx="325093"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653185" y="2549073"/>
            <a:ext cx="9365228" cy="3269613"/>
          </a:xfrm>
          <a:prstGeom prst="rect">
            <a:avLst/>
          </a:prstGeom>
        </p:spPr>
        <p:txBody>
          <a:bodyPr wrap="square">
            <a:spAutoFit/>
          </a:bodyPr>
          <a:lstStyle/>
          <a:p>
            <a:pPr>
              <a:lnSpc>
                <a:spcPct val="150000"/>
              </a:lnSpc>
            </a:pPr>
            <a:r>
              <a:rPr lang="zh-CN" altLang="en-US" sz="2000" dirty="0">
                <a:cs typeface="+mn-ea"/>
                <a:sym typeface="+mn-lt"/>
              </a:rPr>
              <a:t>        时光流转间，我已到腾讯工作了五个月。</a:t>
            </a:r>
            <a:endParaRPr lang="en-US" altLang="zh-CN" sz="2000" dirty="0">
              <a:cs typeface="+mn-ea"/>
              <a:sym typeface="+mn-lt"/>
            </a:endParaRPr>
          </a:p>
          <a:p>
            <a:pPr>
              <a:lnSpc>
                <a:spcPct val="150000"/>
              </a:lnSpc>
            </a:pPr>
            <a:r>
              <a:rPr lang="zh-CN" altLang="en-US" sz="2000" dirty="0">
                <a:cs typeface="+mn-ea"/>
                <a:sym typeface="+mn-lt"/>
              </a:rPr>
              <a:t>        很高兴我能加入到腾讯，在这里我感受到了大家的踏实认真的工作态度，这让我更加的警惕自己，把工作做好做细。来了这里我最大的转变就是现在的目标不再是把工作做完，而是要把工作做好。虽然有时我会犯一些错误，考虑的不够周到，但我会积极的改正这些错误并提高自己的能力，让自己的工作更加胜任这份工作。我很喜欢这里，并且很愿意把这里当作锻炼自己的平台，和公司共同发展，做出自己最大的贡献。</a:t>
            </a:r>
            <a:endParaRPr lang="en-US" altLang="zh-CN" sz="2000" dirty="0">
              <a:cs typeface="+mn-ea"/>
              <a:sym typeface="+mn-lt"/>
            </a:endParaRPr>
          </a:p>
        </p:txBody>
      </p:sp>
      <p:cxnSp>
        <p:nvCxnSpPr>
          <p:cNvPr id="12" name="直接连接符 11"/>
          <p:cNvCxnSpPr/>
          <p:nvPr/>
        </p:nvCxnSpPr>
        <p:spPr>
          <a:xfrm>
            <a:off x="5835963" y="2224315"/>
            <a:ext cx="499836" cy="0"/>
          </a:xfrm>
          <a:prstGeom prst="line">
            <a:avLst/>
          </a:prstGeom>
          <a:ln w="28575">
            <a:solidFill>
              <a:srgbClr val="5373B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图表, 散点图&#10;&#10;描述已自动生成">
            <a:extLst>
              <a:ext uri="{FF2B5EF4-FFF2-40B4-BE49-F238E27FC236}">
                <a16:creationId xmlns:a16="http://schemas.microsoft.com/office/drawing/2014/main" id="{5A5ED526-FD98-4E5C-A7DA-433CFB2DCB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351" y="2183231"/>
            <a:ext cx="2237789" cy="2358101"/>
          </a:xfrm>
          <a:prstGeom prst="rect">
            <a:avLst/>
          </a:prstGeom>
        </p:spPr>
      </p:pic>
      <p:grpSp>
        <p:nvGrpSpPr>
          <p:cNvPr id="11" name="组合 10"/>
          <p:cNvGrpSpPr/>
          <p:nvPr/>
        </p:nvGrpSpPr>
        <p:grpSpPr>
          <a:xfrm>
            <a:off x="1207915" y="461638"/>
            <a:ext cx="6678062" cy="1584285"/>
            <a:chOff x="5981700" y="1653831"/>
            <a:chExt cx="5257800" cy="2105366"/>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7403165" y="1653831"/>
              <a:ext cx="2357027" cy="598008"/>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4" name="组合 13"/>
          <p:cNvGrpSpPr/>
          <p:nvPr/>
        </p:nvGrpSpPr>
        <p:grpSpPr>
          <a:xfrm>
            <a:off x="1199441" y="4690334"/>
            <a:ext cx="6678061" cy="1815048"/>
            <a:chOff x="5981700" y="1684022"/>
            <a:chExt cx="5257800" cy="2075175"/>
          </a:xfrm>
        </p:grpSpPr>
        <p:sp>
          <p:nvSpPr>
            <p:cNvPr id="15" name="矩形: 圆角 14"/>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圆角 15"/>
            <p:cNvSpPr/>
            <p:nvPr/>
          </p:nvSpPr>
          <p:spPr>
            <a:xfrm>
              <a:off x="7424167" y="1684022"/>
              <a:ext cx="2357027" cy="514493"/>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7" name="文本框 23"/>
          <p:cNvSpPr txBox="1"/>
          <p:nvPr/>
        </p:nvSpPr>
        <p:spPr>
          <a:xfrm>
            <a:off x="2968142" y="498109"/>
            <a:ext cx="3084138"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bg1"/>
                </a:solidFill>
                <a:latin typeface="+mn-lt"/>
                <a:ea typeface="+mn-ea"/>
                <a:cs typeface="+mn-ea"/>
                <a:sym typeface="+mn-lt"/>
              </a:rPr>
              <a:t>问题</a:t>
            </a:r>
            <a:r>
              <a:rPr lang="en-US" altLang="zh-CN" sz="1800" dirty="0">
                <a:solidFill>
                  <a:schemeClr val="bg1"/>
                </a:solidFill>
                <a:latin typeface="+mn-lt"/>
                <a:ea typeface="+mn-ea"/>
                <a:cs typeface="+mn-ea"/>
                <a:sym typeface="+mn-lt"/>
              </a:rPr>
              <a:t>4</a:t>
            </a:r>
            <a:r>
              <a:rPr lang="zh-CN" altLang="en-US" sz="1800" dirty="0">
                <a:solidFill>
                  <a:schemeClr val="bg1"/>
                </a:solidFill>
                <a:latin typeface="+mn-lt"/>
                <a:ea typeface="+mn-ea"/>
                <a:cs typeface="+mn-ea"/>
                <a:sym typeface="+mn-lt"/>
              </a:rPr>
              <a:t>：</a:t>
            </a:r>
            <a:r>
              <a:rPr lang="en-US" altLang="zh-CN" sz="1800" dirty="0">
                <a:solidFill>
                  <a:schemeClr val="bg1"/>
                </a:solidFill>
                <a:latin typeface="Cambria Math" panose="02040503050406030204" pitchFamily="18" charset="0"/>
                <a:ea typeface="Cambria Math" panose="02040503050406030204" pitchFamily="18" charset="0"/>
                <a:cs typeface="+mn-ea"/>
                <a:sym typeface="+mn-lt"/>
              </a:rPr>
              <a:t>MSAA</a:t>
            </a:r>
            <a:r>
              <a:rPr lang="zh-CN" altLang="en-US" sz="1800" dirty="0">
                <a:solidFill>
                  <a:schemeClr val="bg1"/>
                </a:solidFill>
                <a:latin typeface="+mn-lt"/>
                <a:ea typeface="+mn-ea"/>
                <a:cs typeface="+mn-ea"/>
                <a:sym typeface="+mn-lt"/>
              </a:rPr>
              <a:t>实现出现黑线</a:t>
            </a:r>
          </a:p>
        </p:txBody>
      </p:sp>
      <p:sp>
        <p:nvSpPr>
          <p:cNvPr id="19" name="文本框 23"/>
          <p:cNvSpPr txBox="1"/>
          <p:nvPr/>
        </p:nvSpPr>
        <p:spPr>
          <a:xfrm>
            <a:off x="3176567" y="4730668"/>
            <a:ext cx="2667289"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latin typeface="+mn-lt"/>
                <a:ea typeface="+mn-ea"/>
                <a:cs typeface="+mn-ea"/>
                <a:sym typeface="+mn-lt"/>
              </a:rPr>
              <a:t>解决方案</a:t>
            </a:r>
          </a:p>
        </p:txBody>
      </p:sp>
      <p:sp>
        <p:nvSpPr>
          <p:cNvPr id="2" name="矩形 1"/>
          <p:cNvSpPr/>
          <p:nvPr/>
        </p:nvSpPr>
        <p:spPr>
          <a:xfrm>
            <a:off x="1334020" y="929363"/>
            <a:ext cx="6494746" cy="1022844"/>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cs typeface="+mn-ea"/>
                <a:sym typeface="+mn-lt"/>
              </a:rPr>
              <a:t>像素着色时，算出当前像素颜色后乘以子像素覆盖百分比，求出最终颜色，然后将该像素的值赋值到帧缓冲对应的位置，但这实际是错误的，因为一个像素点并不是只有一个三角形做贡献。</a:t>
            </a:r>
          </a:p>
        </p:txBody>
      </p:sp>
      <p:sp>
        <p:nvSpPr>
          <p:cNvPr id="27" name="矩形 26"/>
          <p:cNvSpPr/>
          <p:nvPr/>
        </p:nvSpPr>
        <p:spPr>
          <a:xfrm>
            <a:off x="1314769" y="5085391"/>
            <a:ext cx="6562733" cy="1343445"/>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cs typeface="+mn-ea"/>
                <a:sym typeface="+mn-lt"/>
              </a:rPr>
              <a:t>上述方式丢失了部分子像素的颜色，因此为了保留全部子像素的颜色，在像素着色时，将当前像素的颜色保存到颜色缓冲中，在所有的渲染都结束后，准备输出图像之前再对像素点的颜色进行求和和根据采样点取平均值。</a:t>
            </a: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4" name="图片 3">
            <a:extLst>
              <a:ext uri="{FF2B5EF4-FFF2-40B4-BE49-F238E27FC236}">
                <a16:creationId xmlns:a16="http://schemas.microsoft.com/office/drawing/2014/main" id="{01410FC2-F41E-48B5-B523-52B061C41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2751" y="811679"/>
            <a:ext cx="2854650" cy="2762564"/>
          </a:xfrm>
          <a:prstGeom prst="rect">
            <a:avLst/>
          </a:prstGeom>
        </p:spPr>
      </p:pic>
      <p:pic>
        <p:nvPicPr>
          <p:cNvPr id="6" name="图片 5">
            <a:extLst>
              <a:ext uri="{FF2B5EF4-FFF2-40B4-BE49-F238E27FC236}">
                <a16:creationId xmlns:a16="http://schemas.microsoft.com/office/drawing/2014/main" id="{63E31EC9-61B9-44F2-B4E7-F35CE7886F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6027" y="3832621"/>
            <a:ext cx="2842846" cy="2672761"/>
          </a:xfrm>
          <a:prstGeom prst="rect">
            <a:avLst/>
          </a:prstGeom>
        </p:spPr>
      </p:pic>
    </p:spTree>
    <p:extLst>
      <p:ext uri="{BB962C8B-B14F-4D97-AF65-F5344CB8AC3E}">
        <p14:creationId xmlns:p14="http://schemas.microsoft.com/office/powerpoint/2010/main" val="3566653194"/>
      </p:ext>
    </p:extLst>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98951" y="612566"/>
            <a:ext cx="10935223" cy="2402810"/>
            <a:chOff x="5981700" y="1799389"/>
            <a:chExt cx="5257800" cy="1959808"/>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8143842" y="1799389"/>
              <a:ext cx="933516" cy="367034"/>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7" name="文本框 23"/>
          <p:cNvSpPr txBox="1"/>
          <p:nvPr/>
        </p:nvSpPr>
        <p:spPr>
          <a:xfrm>
            <a:off x="5320431" y="652269"/>
            <a:ext cx="2292262"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bg1"/>
                </a:solidFill>
                <a:latin typeface="+mn-lt"/>
                <a:ea typeface="+mn-ea"/>
                <a:cs typeface="+mn-ea"/>
                <a:sym typeface="+mn-lt"/>
              </a:rPr>
              <a:t>问题</a:t>
            </a:r>
            <a:r>
              <a:rPr lang="en-US" altLang="zh-CN" sz="1800" dirty="0">
                <a:solidFill>
                  <a:schemeClr val="bg1"/>
                </a:solidFill>
                <a:latin typeface="+mn-lt"/>
                <a:ea typeface="+mn-ea"/>
                <a:cs typeface="+mn-ea"/>
                <a:sym typeface="+mn-lt"/>
              </a:rPr>
              <a:t>5</a:t>
            </a:r>
            <a:r>
              <a:rPr lang="zh-CN" altLang="en-US" sz="1800" dirty="0">
                <a:solidFill>
                  <a:schemeClr val="bg1"/>
                </a:solidFill>
                <a:latin typeface="+mn-lt"/>
                <a:ea typeface="+mn-ea"/>
                <a:cs typeface="+mn-ea"/>
                <a:sym typeface="+mn-lt"/>
              </a:rPr>
              <a:t>：优化措施</a:t>
            </a:r>
          </a:p>
        </p:txBody>
      </p:sp>
      <p:sp>
        <p:nvSpPr>
          <p:cNvPr id="19" name="文本框 23"/>
          <p:cNvSpPr txBox="1"/>
          <p:nvPr/>
        </p:nvSpPr>
        <p:spPr>
          <a:xfrm>
            <a:off x="5450978" y="3180786"/>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TBB Flow Graphs</a:t>
            </a:r>
            <a:endParaRPr lang="zh-CN" altLang="en-US" sz="1800" dirty="0">
              <a:latin typeface="+mn-lt"/>
              <a:ea typeface="+mn-ea"/>
              <a:cs typeface="+mn-ea"/>
              <a:sym typeface="+mn-lt"/>
            </a:endParaRPr>
          </a:p>
        </p:txBody>
      </p:sp>
      <p:sp>
        <p:nvSpPr>
          <p:cNvPr id="2" name="矩形 1"/>
          <p:cNvSpPr/>
          <p:nvPr/>
        </p:nvSpPr>
        <p:spPr>
          <a:xfrm>
            <a:off x="1338970" y="996667"/>
            <a:ext cx="9933852" cy="1984646"/>
          </a:xfrm>
          <a:prstGeom prst="rect">
            <a:avLst/>
          </a:prstGeom>
          <a:noFill/>
        </p:spPr>
        <p:txBody>
          <a:bodyPr wrap="square" rtlCol="0">
            <a:spAutoFit/>
          </a:bodyPr>
          <a:lstStyle/>
          <a:p>
            <a:pPr marL="342900" indent="-342900">
              <a:lnSpc>
                <a:spcPts val="2500"/>
              </a:lnSpc>
              <a:buFont typeface="+mj-lt"/>
              <a:buAutoNum type="arabicPeriod"/>
            </a:pPr>
            <a:r>
              <a:rPr lang="zh-CN" altLang="en-US" sz="1600" dirty="0">
                <a:solidFill>
                  <a:schemeClr val="tx1">
                    <a:lumMod val="85000"/>
                    <a:lumOff val="15000"/>
                  </a:schemeClr>
                </a:solidFill>
                <a:cs typeface="+mn-ea"/>
                <a:sym typeface="+mn-lt"/>
              </a:rPr>
              <a:t>减少</a:t>
            </a: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dFdx</a:t>
            </a:r>
            <a:r>
              <a:rPr lang="zh-CN" altLang="en-US" sz="1600" dirty="0">
                <a:solidFill>
                  <a:schemeClr val="tx1">
                    <a:lumMod val="85000"/>
                    <a:lumOff val="15000"/>
                  </a:schemeClr>
                </a:solidFill>
                <a:cs typeface="+mn-ea"/>
                <a:sym typeface="+mn-lt"/>
              </a:rPr>
              <a:t>和</a:t>
            </a: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dFdy</a:t>
            </a:r>
            <a:r>
              <a:rPr lang="zh-CN" altLang="en-US" sz="1600" dirty="0">
                <a:solidFill>
                  <a:schemeClr val="tx1">
                    <a:lumMod val="85000"/>
                    <a:lumOff val="15000"/>
                  </a:schemeClr>
                </a:solidFill>
                <a:cs typeface="+mn-ea"/>
                <a:sym typeface="+mn-lt"/>
              </a:rPr>
              <a:t>计算次数</a:t>
            </a:r>
            <a:endParaRPr lang="en-US" altLang="zh-CN" sz="1600" dirty="0">
              <a:solidFill>
                <a:schemeClr val="tx1">
                  <a:lumMod val="85000"/>
                  <a:lumOff val="15000"/>
                </a:schemeClr>
              </a:solidFill>
              <a:cs typeface="+mn-ea"/>
              <a:sym typeface="+mn-lt"/>
            </a:endParaRPr>
          </a:p>
          <a:p>
            <a:pPr marL="342900" indent="-342900">
              <a:lnSpc>
                <a:spcPts val="2500"/>
              </a:lnSpc>
              <a:buFont typeface="+mj-lt"/>
              <a:buAutoNum type="arabicPeriod"/>
            </a:pP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RenderTarget</a:t>
            </a:r>
            <a:r>
              <a:rPr lang="zh-CN" altLang="en-US" sz="1600" dirty="0">
                <a:solidFill>
                  <a:schemeClr val="tx1">
                    <a:lumMod val="85000"/>
                    <a:lumOff val="15000"/>
                  </a:schemeClr>
                </a:solidFill>
                <a:cs typeface="+mn-ea"/>
                <a:sym typeface="+mn-lt"/>
              </a:rPr>
              <a:t>中的每一个颜色值由</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ivec4</a:t>
            </a:r>
            <a:r>
              <a:rPr lang="zh-CN" altLang="en-US" sz="1600" dirty="0">
                <a:solidFill>
                  <a:schemeClr val="tx1">
                    <a:lumMod val="85000"/>
                    <a:lumOff val="15000"/>
                  </a:schemeClr>
                </a:solidFill>
                <a:cs typeface="+mn-ea"/>
                <a:sym typeface="+mn-lt"/>
              </a:rPr>
              <a:t>改为</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u8vec4</a:t>
            </a:r>
            <a:endParaRPr lang="en-US" altLang="zh-CN" sz="1600" dirty="0">
              <a:solidFill>
                <a:schemeClr val="tx1">
                  <a:lumMod val="85000"/>
                  <a:lumOff val="15000"/>
                </a:schemeClr>
              </a:solidFill>
              <a:cs typeface="+mn-ea"/>
              <a:sym typeface="+mn-lt"/>
            </a:endParaRPr>
          </a:p>
          <a:p>
            <a:pPr marL="342900" indent="-342900">
              <a:lnSpc>
                <a:spcPts val="2500"/>
              </a:lnSpc>
              <a:buFont typeface="+mj-lt"/>
              <a:buAutoNum type="arabicPeriod"/>
            </a:pPr>
            <a:r>
              <a:rPr lang="zh-CN" altLang="en-US" sz="1600" dirty="0">
                <a:solidFill>
                  <a:schemeClr val="tx1">
                    <a:lumMod val="85000"/>
                    <a:lumOff val="15000"/>
                  </a:schemeClr>
                </a:solidFill>
                <a:cs typeface="+mn-ea"/>
                <a:sym typeface="+mn-lt"/>
              </a:rPr>
              <a:t>重心坐标算法修改</a:t>
            </a:r>
            <a:endParaRPr lang="en-US" altLang="zh-CN" sz="1600" dirty="0">
              <a:solidFill>
                <a:schemeClr val="tx1">
                  <a:lumMod val="85000"/>
                  <a:lumOff val="15000"/>
                </a:schemeClr>
              </a:solidFill>
              <a:cs typeface="+mn-ea"/>
              <a:sym typeface="+mn-lt"/>
            </a:endParaRPr>
          </a:p>
          <a:p>
            <a:pPr marL="342900" indent="-342900">
              <a:lnSpc>
                <a:spcPts val="2500"/>
              </a:lnSpc>
              <a:buFont typeface="+mj-lt"/>
              <a:buAutoNum type="arabicPeriod"/>
            </a:pPr>
            <a:r>
              <a:rPr lang="zh-CN" altLang="en-US" sz="1600" dirty="0">
                <a:solidFill>
                  <a:schemeClr val="tx1">
                    <a:lumMod val="85000"/>
                    <a:lumOff val="15000"/>
                  </a:schemeClr>
                </a:solidFill>
                <a:cs typeface="+mn-ea"/>
                <a:sym typeface="+mn-lt"/>
              </a:rPr>
              <a:t>将</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TBB::</a:t>
            </a: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parallel_for</a:t>
            </a:r>
            <a:r>
              <a:rPr lang="zh-CN" altLang="en-US" sz="1600" dirty="0">
                <a:solidFill>
                  <a:schemeClr val="tx1">
                    <a:lumMod val="85000"/>
                    <a:lumOff val="15000"/>
                  </a:schemeClr>
                </a:solidFill>
                <a:cs typeface="+mn-ea"/>
                <a:sym typeface="+mn-lt"/>
              </a:rPr>
              <a:t>改为</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TBB flow graph</a:t>
            </a:r>
          </a:p>
          <a:p>
            <a:pPr marL="342900" indent="-342900">
              <a:lnSpc>
                <a:spcPts val="2500"/>
              </a:lnSpc>
              <a:buFont typeface="+mj-lt"/>
              <a:buAutoNum type="arabicPeriod"/>
            </a:pPr>
            <a:r>
              <a:rPr lang="zh-CN" altLang="en-US" sz="1600" dirty="0">
                <a:solidFill>
                  <a:schemeClr val="tx1">
                    <a:lumMod val="85000"/>
                    <a:lumOff val="15000"/>
                  </a:schemeClr>
                </a:solidFill>
                <a:cs typeface="+mn-ea"/>
                <a:sym typeface="+mn-lt"/>
              </a:rPr>
              <a:t>将部分对</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vector</a:t>
            </a:r>
            <a:r>
              <a:rPr lang="zh-CN" altLang="en-US" sz="1600" dirty="0">
                <a:solidFill>
                  <a:schemeClr val="tx1">
                    <a:lumMod val="85000"/>
                    <a:lumOff val="15000"/>
                  </a:schemeClr>
                </a:solidFill>
                <a:cs typeface="+mn-ea"/>
                <a:sym typeface="+mn-lt"/>
              </a:rPr>
              <a:t>的</a:t>
            </a: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push_back</a:t>
            </a:r>
            <a:r>
              <a:rPr lang="zh-CN" altLang="en-US" sz="1600" dirty="0">
                <a:solidFill>
                  <a:schemeClr val="tx1">
                    <a:lumMod val="85000"/>
                    <a:lumOff val="15000"/>
                  </a:schemeClr>
                </a:solidFill>
                <a:cs typeface="+mn-ea"/>
                <a:sym typeface="+mn-lt"/>
              </a:rPr>
              <a:t>加上</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std::move</a:t>
            </a:r>
          </a:p>
          <a:p>
            <a:pPr marL="342900" indent="-342900">
              <a:lnSpc>
                <a:spcPts val="2500"/>
              </a:lnSpc>
              <a:buFont typeface="+mj-lt"/>
              <a:buAutoNum type="arabicPeriod"/>
            </a:pPr>
            <a:r>
              <a:rPr lang="zh-CN" altLang="en-US" sz="1600" dirty="0">
                <a:solidFill>
                  <a:schemeClr val="tx1">
                    <a:lumMod val="85000"/>
                    <a:lumOff val="15000"/>
                  </a:schemeClr>
                </a:solidFill>
                <a:cs typeface="+mn-ea"/>
                <a:sym typeface="+mn-lt"/>
              </a:rPr>
              <a:t>光栅化算法探索</a:t>
            </a:r>
            <a:endParaRPr lang="en-US" altLang="zh-CN" sz="1600" dirty="0">
              <a:solidFill>
                <a:schemeClr val="tx1">
                  <a:lumMod val="85000"/>
                  <a:lumOff val="15000"/>
                </a:schemeClr>
              </a:solidFill>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grpSp>
        <p:nvGrpSpPr>
          <p:cNvPr id="18" name="组合 17">
            <a:extLst>
              <a:ext uri="{FF2B5EF4-FFF2-40B4-BE49-F238E27FC236}">
                <a16:creationId xmlns:a16="http://schemas.microsoft.com/office/drawing/2014/main" id="{02FF4210-8F7A-4468-A302-76FC8B606F65}"/>
              </a:ext>
            </a:extLst>
          </p:cNvPr>
          <p:cNvGrpSpPr/>
          <p:nvPr/>
        </p:nvGrpSpPr>
        <p:grpSpPr>
          <a:xfrm>
            <a:off x="998951" y="3986325"/>
            <a:ext cx="10935223" cy="2416222"/>
            <a:chOff x="5981700" y="1788451"/>
            <a:chExt cx="5257800" cy="1970746"/>
          </a:xfrm>
        </p:grpSpPr>
        <p:sp>
          <p:nvSpPr>
            <p:cNvPr id="21" name="矩形: 圆角 20">
              <a:extLst>
                <a:ext uri="{FF2B5EF4-FFF2-40B4-BE49-F238E27FC236}">
                  <a16:creationId xmlns:a16="http://schemas.microsoft.com/office/drawing/2014/main" id="{B246B484-2A6E-4922-B546-39E281F98CF9}"/>
                </a:ext>
              </a:extLst>
            </p:cNvPr>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圆角 21">
              <a:extLst>
                <a:ext uri="{FF2B5EF4-FFF2-40B4-BE49-F238E27FC236}">
                  <a16:creationId xmlns:a16="http://schemas.microsoft.com/office/drawing/2014/main" id="{6579C75F-A29E-48A6-B678-E8317453EFE9}"/>
                </a:ext>
              </a:extLst>
            </p:cNvPr>
            <p:cNvSpPr/>
            <p:nvPr/>
          </p:nvSpPr>
          <p:spPr>
            <a:xfrm>
              <a:off x="8160403" y="1788451"/>
              <a:ext cx="933516" cy="367034"/>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3" name="文本框 23">
            <a:extLst>
              <a:ext uri="{FF2B5EF4-FFF2-40B4-BE49-F238E27FC236}">
                <a16:creationId xmlns:a16="http://schemas.microsoft.com/office/drawing/2014/main" id="{44B8CD6C-C988-4CD3-9C2F-6963E3BF7C2B}"/>
              </a:ext>
            </a:extLst>
          </p:cNvPr>
          <p:cNvSpPr txBox="1"/>
          <p:nvPr/>
        </p:nvSpPr>
        <p:spPr>
          <a:xfrm>
            <a:off x="5354875" y="4028578"/>
            <a:ext cx="2292262"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bg1"/>
                </a:solidFill>
                <a:latin typeface="+mn-lt"/>
                <a:ea typeface="+mn-ea"/>
                <a:cs typeface="+mn-ea"/>
                <a:sym typeface="+mn-lt"/>
              </a:rPr>
              <a:t>减少</a:t>
            </a:r>
            <a:r>
              <a:rPr lang="en-US" altLang="zh-CN" sz="1800" dirty="0" err="1">
                <a:solidFill>
                  <a:schemeClr val="bg1"/>
                </a:solidFill>
                <a:latin typeface="Cambria Math" panose="02040503050406030204" pitchFamily="18" charset="0"/>
                <a:ea typeface="Cambria Math" panose="02040503050406030204" pitchFamily="18" charset="0"/>
                <a:cs typeface="+mn-ea"/>
                <a:sym typeface="+mn-lt"/>
              </a:rPr>
              <a:t>dFdx</a:t>
            </a:r>
            <a:r>
              <a:rPr lang="zh-CN" altLang="en-US" sz="1800" dirty="0">
                <a:solidFill>
                  <a:schemeClr val="bg1"/>
                </a:solidFill>
                <a:latin typeface="+mn-lt"/>
                <a:ea typeface="+mn-ea"/>
                <a:cs typeface="+mn-ea"/>
                <a:sym typeface="+mn-lt"/>
              </a:rPr>
              <a:t>和</a:t>
            </a:r>
            <a:r>
              <a:rPr lang="en-US" altLang="zh-CN" sz="1800" dirty="0" err="1">
                <a:solidFill>
                  <a:schemeClr val="bg1"/>
                </a:solidFill>
                <a:latin typeface="Cambria Math" panose="02040503050406030204" pitchFamily="18" charset="0"/>
                <a:ea typeface="Cambria Math" panose="02040503050406030204" pitchFamily="18" charset="0"/>
                <a:cs typeface="+mn-ea"/>
                <a:sym typeface="+mn-lt"/>
              </a:rPr>
              <a:t>dFdy</a:t>
            </a:r>
            <a:endParaRPr lang="zh-CN" altLang="en-US" sz="1800" dirty="0">
              <a:solidFill>
                <a:schemeClr val="bg1"/>
              </a:solidFill>
              <a:latin typeface="Cambria Math" panose="02040503050406030204" pitchFamily="18" charset="0"/>
              <a:ea typeface="+mn-ea"/>
              <a:cs typeface="+mn-ea"/>
              <a:sym typeface="+mn-lt"/>
            </a:endParaRPr>
          </a:p>
        </p:txBody>
      </p:sp>
      <p:sp>
        <p:nvSpPr>
          <p:cNvPr id="24" name="矩形 23">
            <a:extLst>
              <a:ext uri="{FF2B5EF4-FFF2-40B4-BE49-F238E27FC236}">
                <a16:creationId xmlns:a16="http://schemas.microsoft.com/office/drawing/2014/main" id="{26071C3A-C316-4567-B70E-5D82B03D3167}"/>
              </a:ext>
            </a:extLst>
          </p:cNvPr>
          <p:cNvSpPr/>
          <p:nvPr/>
        </p:nvSpPr>
        <p:spPr>
          <a:xfrm>
            <a:off x="1303532" y="4389803"/>
            <a:ext cx="10394949" cy="2305246"/>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cs typeface="+mn-ea"/>
                <a:sym typeface="+mn-lt"/>
              </a:rPr>
              <a:t>当开启</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Mipmap</a:t>
            </a:r>
            <a:r>
              <a:rPr lang="zh-CN" altLang="en-US" sz="1600" dirty="0">
                <a:solidFill>
                  <a:schemeClr val="tx1">
                    <a:lumMod val="85000"/>
                    <a:lumOff val="15000"/>
                  </a:schemeClr>
                </a:solidFill>
                <a:cs typeface="+mn-ea"/>
                <a:sym typeface="+mn-lt"/>
              </a:rPr>
              <a:t>时，对于每一个像素都需要使用</a:t>
            </a: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dFdx</a:t>
            </a:r>
            <a:r>
              <a:rPr lang="zh-CN" altLang="en-US" sz="1600" dirty="0">
                <a:solidFill>
                  <a:schemeClr val="tx1">
                    <a:lumMod val="85000"/>
                    <a:lumOff val="15000"/>
                  </a:schemeClr>
                </a:solidFill>
                <a:cs typeface="+mn-ea"/>
                <a:sym typeface="+mn-lt"/>
              </a:rPr>
              <a:t>和</a:t>
            </a:r>
            <a:r>
              <a:rPr lang="en-US" altLang="zh-CN" sz="16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dFdy</a:t>
            </a:r>
            <a:r>
              <a:rPr lang="zh-CN" altLang="en-US" sz="1600" dirty="0">
                <a:solidFill>
                  <a:schemeClr val="tx1">
                    <a:lumMod val="85000"/>
                    <a:lumOff val="15000"/>
                  </a:schemeClr>
                </a:solidFill>
                <a:cs typeface="+mn-ea"/>
                <a:sym typeface="+mn-lt"/>
              </a:rPr>
              <a:t>的值，而逐像素计算这两个值很耗时，通过分析这两个值代表了当前像素和相邻像素之间纹理坐标的变化程度，因此可以将四个像素看成一个块，</a:t>
            </a:r>
            <a:r>
              <a:rPr lang="zh-CN" altLang="en-US" sz="1600" b="1" dirty="0">
                <a:solidFill>
                  <a:schemeClr val="tx1">
                    <a:lumMod val="85000"/>
                    <a:lumOff val="15000"/>
                  </a:schemeClr>
                </a:solidFill>
                <a:cs typeface="+mn-ea"/>
                <a:sym typeface="+mn-lt"/>
              </a:rPr>
              <a:t>四个相邻像素共享</a:t>
            </a:r>
            <a:r>
              <a:rPr lang="zh-CN" altLang="en-US" sz="1600" b="1" dirty="0">
                <a:solidFill>
                  <a:schemeClr val="tx1">
                    <a:lumMod val="85000"/>
                    <a:lumOff val="15000"/>
                  </a:schemeClr>
                </a:solidFill>
                <a:latin typeface="+mn-ea"/>
                <a:cs typeface="+mn-ea"/>
                <a:sym typeface="+mn-lt"/>
              </a:rPr>
              <a:t>这两个</a:t>
            </a:r>
            <a:r>
              <a:rPr lang="zh-CN" altLang="en-US" sz="1600" b="1" dirty="0">
                <a:solidFill>
                  <a:schemeClr val="tx1">
                    <a:lumMod val="85000"/>
                    <a:lumOff val="15000"/>
                  </a:schemeClr>
                </a:solidFill>
                <a:cs typeface="+mn-ea"/>
                <a:sym typeface="+mn-lt"/>
              </a:rPr>
              <a:t>值</a:t>
            </a:r>
            <a:r>
              <a:rPr lang="zh-CN" altLang="en-US" sz="1600" dirty="0">
                <a:solidFill>
                  <a:schemeClr val="tx1">
                    <a:lumMod val="85000"/>
                    <a:lumOff val="15000"/>
                  </a:schemeClr>
                </a:solidFill>
                <a:cs typeface="+mn-ea"/>
                <a:sym typeface="+mn-lt"/>
              </a:rPr>
              <a:t>，这样每四个像素就只需计算一次这两个值。</a:t>
            </a:r>
            <a:endParaRPr lang="en-US" altLang="zh-CN" sz="1600" dirty="0">
              <a:solidFill>
                <a:schemeClr val="tx1">
                  <a:lumMod val="85000"/>
                  <a:lumOff val="15000"/>
                </a:schemeClr>
              </a:solidFill>
              <a:cs typeface="+mn-ea"/>
              <a:sym typeface="+mn-lt"/>
            </a:endParaRPr>
          </a:p>
          <a:p>
            <a:pPr>
              <a:lnSpc>
                <a:spcPts val="2500"/>
              </a:lnSpc>
            </a:pP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ivec4</a:t>
            </a:r>
            <a:r>
              <a:rPr lang="zh-CN" altLang="en-US" sz="1600" dirty="0">
                <a:solidFill>
                  <a:schemeClr val="tx1">
                    <a:lumMod val="85000"/>
                    <a:lumOff val="15000"/>
                  </a:schemeClr>
                </a:solidFill>
                <a:cs typeface="+mn-ea"/>
                <a:sym typeface="+mn-lt"/>
              </a:rPr>
              <a:t>使用</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32</a:t>
            </a:r>
            <a:r>
              <a:rPr lang="zh-CN" altLang="en-US" sz="1600" dirty="0">
                <a:solidFill>
                  <a:schemeClr val="tx1">
                    <a:lumMod val="85000"/>
                    <a:lumOff val="15000"/>
                  </a:schemeClr>
                </a:solidFill>
                <a:cs typeface="+mn-ea"/>
                <a:sym typeface="+mn-lt"/>
              </a:rPr>
              <a:t>位</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int</a:t>
            </a:r>
            <a:r>
              <a:rPr lang="zh-CN" altLang="en-US" sz="1600" dirty="0">
                <a:solidFill>
                  <a:schemeClr val="tx1">
                    <a:lumMod val="85000"/>
                    <a:lumOff val="15000"/>
                  </a:schemeClr>
                </a:solidFill>
                <a:cs typeface="+mn-ea"/>
                <a:sym typeface="+mn-lt"/>
              </a:rPr>
              <a:t>来存储每一个颜色的分量，不仅占用内存多，而且赋值操作慢，而颜色的值是一个</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0~255</a:t>
            </a:r>
            <a:r>
              <a:rPr lang="zh-CN" altLang="en-US" sz="1600" dirty="0">
                <a:solidFill>
                  <a:schemeClr val="tx1">
                    <a:lumMod val="85000"/>
                    <a:lumOff val="15000"/>
                  </a:schemeClr>
                </a:solidFill>
                <a:cs typeface="+mn-ea"/>
                <a:sym typeface="+mn-lt"/>
              </a:rPr>
              <a:t>的整数值，所以</a:t>
            </a:r>
            <a:r>
              <a:rPr lang="zh-CN" altLang="en-US" sz="1600" b="1" dirty="0">
                <a:solidFill>
                  <a:schemeClr val="tx1">
                    <a:lumMod val="85000"/>
                    <a:lumOff val="15000"/>
                  </a:schemeClr>
                </a:solidFill>
                <a:cs typeface="+mn-ea"/>
                <a:sym typeface="+mn-lt"/>
              </a:rPr>
              <a:t>将</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ivec4</a:t>
            </a:r>
            <a:r>
              <a:rPr lang="zh-CN" altLang="en-US" sz="1600" b="1" dirty="0">
                <a:solidFill>
                  <a:schemeClr val="tx1">
                    <a:lumMod val="85000"/>
                    <a:lumOff val="15000"/>
                  </a:schemeClr>
                </a:solidFill>
                <a:cs typeface="+mn-ea"/>
                <a:sym typeface="+mn-lt"/>
              </a:rPr>
              <a:t>修改为</a:t>
            </a:r>
            <a:r>
              <a:rPr lang="en-US" altLang="zh-CN" sz="1600" b="1"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u8vec4</a:t>
            </a:r>
            <a:r>
              <a:rPr lang="zh-CN" altLang="en-US" sz="1600" dirty="0">
                <a:solidFill>
                  <a:schemeClr val="tx1">
                    <a:lumMod val="85000"/>
                    <a:lumOff val="15000"/>
                  </a:schemeClr>
                </a:solidFill>
                <a:cs typeface="+mn-ea"/>
                <a:sym typeface="+mn-lt"/>
              </a:rPr>
              <a:t>，</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u8vec4</a:t>
            </a:r>
            <a:r>
              <a:rPr lang="zh-CN" altLang="en-US" sz="1600" dirty="0">
                <a:solidFill>
                  <a:schemeClr val="tx1">
                    <a:lumMod val="85000"/>
                    <a:lumOff val="15000"/>
                  </a:schemeClr>
                </a:solidFill>
                <a:cs typeface="+mn-ea"/>
                <a:sym typeface="+mn-lt"/>
              </a:rPr>
              <a:t>使用</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uint8</a:t>
            </a:r>
            <a:r>
              <a:rPr lang="zh-CN" altLang="en-US" sz="1600" dirty="0">
                <a:solidFill>
                  <a:schemeClr val="tx1">
                    <a:lumMod val="85000"/>
                    <a:lumOff val="15000"/>
                  </a:schemeClr>
                </a:solidFill>
                <a:cs typeface="+mn-ea"/>
                <a:sym typeface="+mn-lt"/>
              </a:rPr>
              <a:t>来存储每一个颜色的值，不仅占用内存较少，而且赋值操作速度较快。</a:t>
            </a:r>
            <a:endParaRPr lang="en-US" altLang="zh-CN" sz="1600" dirty="0">
              <a:solidFill>
                <a:schemeClr val="tx1">
                  <a:lumMod val="85000"/>
                  <a:lumOff val="15000"/>
                </a:schemeClr>
              </a:solidFill>
              <a:cs typeface="+mn-ea"/>
              <a:sym typeface="+mn-lt"/>
            </a:endParaRPr>
          </a:p>
          <a:p>
            <a:pPr>
              <a:lnSpc>
                <a:spcPts val="2500"/>
              </a:lnSpc>
            </a:pPr>
            <a:endParaRPr lang="zh-CN" altLang="en-US" sz="1600" dirty="0">
              <a:solidFill>
                <a:schemeClr val="tx1">
                  <a:lumMod val="85000"/>
                  <a:lumOff val="15000"/>
                </a:schemeClr>
              </a:solidFill>
              <a:cs typeface="+mn-ea"/>
              <a:sym typeface="+mn-lt"/>
            </a:endParaRPr>
          </a:p>
        </p:txBody>
      </p:sp>
      <p:sp>
        <p:nvSpPr>
          <p:cNvPr id="3" name="文本框 2">
            <a:extLst>
              <a:ext uri="{FF2B5EF4-FFF2-40B4-BE49-F238E27FC236}">
                <a16:creationId xmlns:a16="http://schemas.microsoft.com/office/drawing/2014/main" id="{01EA8EC0-2000-4FB7-B219-F61785B18526}"/>
              </a:ext>
            </a:extLst>
          </p:cNvPr>
          <p:cNvSpPr txBox="1"/>
          <p:nvPr/>
        </p:nvSpPr>
        <p:spPr>
          <a:xfrm>
            <a:off x="1615858" y="3235985"/>
            <a:ext cx="9087632" cy="369332"/>
          </a:xfrm>
          <a:prstGeom prst="rect">
            <a:avLst/>
          </a:prstGeom>
          <a:noFill/>
        </p:spPr>
        <p:txBody>
          <a:bodyPr wrap="square" rtlCol="0">
            <a:spAutoFit/>
          </a:bodyPr>
          <a:lstStyle/>
          <a:p>
            <a:pPr algn="ctr"/>
            <a:r>
              <a:rPr lang="zh-CN" altLang="en-US" dirty="0"/>
              <a:t>经过上述步骤优化，帧率从</a:t>
            </a:r>
            <a:r>
              <a:rPr lang="en-US" altLang="zh-CN" sz="1600" dirty="0">
                <a:solidFill>
                  <a:schemeClr val="tx1">
                    <a:lumMod val="85000"/>
                    <a:lumOff val="15000"/>
                  </a:schemeClr>
                </a:solidFill>
                <a:latin typeface="Cambria Math" panose="02040503050406030204" pitchFamily="18" charset="0"/>
                <a:ea typeface="Cambria Math" panose="02040503050406030204" pitchFamily="18" charset="0"/>
                <a:cs typeface="+mn-ea"/>
              </a:rPr>
              <a:t>3</a:t>
            </a:r>
            <a:r>
              <a:rPr lang="zh-CN" altLang="en-US" dirty="0"/>
              <a:t>帧提升到</a:t>
            </a:r>
            <a:r>
              <a:rPr lang="en-US" altLang="zh-CN" sz="1600" dirty="0">
                <a:solidFill>
                  <a:srgbClr val="FF0000"/>
                </a:solidFill>
                <a:latin typeface="Cambria Math" panose="02040503050406030204" pitchFamily="18" charset="0"/>
                <a:ea typeface="Cambria Math" panose="02040503050406030204" pitchFamily="18" charset="0"/>
                <a:cs typeface="+mn-ea"/>
              </a:rPr>
              <a:t>20</a:t>
            </a:r>
            <a:r>
              <a:rPr lang="zh-CN" altLang="en-US" dirty="0">
                <a:solidFill>
                  <a:srgbClr val="FF0000"/>
                </a:solidFill>
              </a:rPr>
              <a:t>帧左右</a:t>
            </a:r>
          </a:p>
        </p:txBody>
      </p:sp>
    </p:spTree>
    <p:extLst>
      <p:ext uri="{BB962C8B-B14F-4D97-AF65-F5344CB8AC3E}">
        <p14:creationId xmlns:p14="http://schemas.microsoft.com/office/powerpoint/2010/main" val="948248330"/>
      </p:ext>
    </p:extLst>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33396" y="452502"/>
            <a:ext cx="10935223" cy="5985877"/>
            <a:chOff x="5981700" y="1898090"/>
            <a:chExt cx="5257800" cy="1861107"/>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8059525" y="1898090"/>
              <a:ext cx="1102150" cy="139912"/>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7" name="文本框 23"/>
          <p:cNvSpPr txBox="1"/>
          <p:nvPr/>
        </p:nvSpPr>
        <p:spPr>
          <a:xfrm>
            <a:off x="5389322" y="492835"/>
            <a:ext cx="2292262"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solidFill>
                  <a:schemeClr val="bg1"/>
                </a:solidFill>
                <a:latin typeface="+mn-lt"/>
                <a:ea typeface="+mn-ea"/>
                <a:cs typeface="+mn-ea"/>
                <a:sym typeface="+mn-lt"/>
              </a:rPr>
              <a:t>Edge Function</a:t>
            </a:r>
          </a:p>
        </p:txBody>
      </p:sp>
      <p:sp>
        <p:nvSpPr>
          <p:cNvPr id="19" name="文本框 23"/>
          <p:cNvSpPr txBox="1"/>
          <p:nvPr/>
        </p:nvSpPr>
        <p:spPr>
          <a:xfrm>
            <a:off x="5389322" y="3480357"/>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TBB Flow Graph</a:t>
            </a:r>
            <a:endParaRPr lang="zh-CN" altLang="en-US" sz="1800" dirty="0">
              <a:latin typeface="+mn-lt"/>
              <a:ea typeface="+mn-ea"/>
              <a:cs typeface="+mn-ea"/>
              <a:sym typeface="+mn-lt"/>
            </a:endParaRPr>
          </a:p>
        </p:txBody>
      </p:sp>
      <p:sp>
        <p:nvSpPr>
          <p:cNvPr id="2" name="矩形 1"/>
          <p:cNvSpPr/>
          <p:nvPr/>
        </p:nvSpPr>
        <p:spPr>
          <a:xfrm>
            <a:off x="1466160" y="1347502"/>
            <a:ext cx="9933852" cy="381643"/>
          </a:xfrm>
          <a:prstGeom prst="rect">
            <a:avLst/>
          </a:prstGeom>
          <a:noFill/>
        </p:spPr>
        <p:txBody>
          <a:bodyPr wrap="square" rtlCol="0">
            <a:spAutoFit/>
          </a:bodyPr>
          <a:lstStyle/>
          <a:p>
            <a:pPr>
              <a:lnSpc>
                <a:spcPts val="2500"/>
              </a:lnSpc>
            </a:pPr>
            <a:endParaRPr lang="en-US" altLang="zh-CN" sz="1600" dirty="0">
              <a:solidFill>
                <a:schemeClr val="tx1">
                  <a:lumMod val="85000"/>
                  <a:lumOff val="15000"/>
                </a:schemeClr>
              </a:solidFill>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4040F1C-C1FB-4A6F-BB9E-C256D322BEE9}"/>
                  </a:ext>
                </a:extLst>
              </p:cNvPr>
              <p:cNvSpPr txBox="1"/>
              <p:nvPr/>
            </p:nvSpPr>
            <p:spPr>
              <a:xfrm>
                <a:off x="1416767" y="1081443"/>
                <a:ext cx="9983245" cy="4549002"/>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latin typeface="Cambria Math" panose="02040503050406030204" pitchFamily="18" charset="0"/>
                    <a:cs typeface="+mn-ea"/>
                  </a:rPr>
                  <a:t>光栅化主要使用两种方式，一种是扫描线算法，另一种是基于包围盒的光栅化算法。扫描线算法需要计算每个多边形的反斜率，需要对每条边进行除法操作，很难以任何程度的效率并行地生成多个片段，最后在超采样抗锯齿渲染中，很难生成多个采样点；而基于包围盒的光栅化算法十分适合用并行算法去加速，因此选用基于包围盒的光栅化算法进行三角形绘制。</a:t>
                </a:r>
                <a:endParaRPr lang="en-US" altLang="zh-CN" sz="1600" dirty="0">
                  <a:solidFill>
                    <a:schemeClr val="tx1">
                      <a:lumMod val="85000"/>
                      <a:lumOff val="15000"/>
                    </a:schemeClr>
                  </a:solidFill>
                  <a:latin typeface="Cambria Math" panose="02040503050406030204" pitchFamily="18" charset="0"/>
                  <a:cs typeface="+mn-ea"/>
                </a:endParaRPr>
              </a:p>
              <a:p>
                <a:pPr>
                  <a:lnSpc>
                    <a:spcPts val="2500"/>
                  </a:lnSpc>
                </a:pPr>
                <a:r>
                  <a:rPr lang="zh-CN" altLang="en-US" sz="1600" b="1" dirty="0">
                    <a:solidFill>
                      <a:schemeClr val="tx1">
                        <a:lumMod val="85000"/>
                        <a:lumOff val="15000"/>
                      </a:schemeClr>
                    </a:solidFill>
                    <a:latin typeface="Cambria Math" panose="02040503050406030204" pitchFamily="18" charset="0"/>
                    <a:cs typeface="+mn-ea"/>
                  </a:rPr>
                  <a:t>判断点是否在三角形内</a:t>
                </a:r>
                <a:endParaRPr lang="en-US" altLang="zh-CN" sz="1600" b="1" dirty="0">
                  <a:solidFill>
                    <a:schemeClr val="tx1">
                      <a:lumMod val="85000"/>
                      <a:lumOff val="15000"/>
                    </a:schemeClr>
                  </a:solidFill>
                  <a:latin typeface="Cambria Math" panose="02040503050406030204" pitchFamily="18" charset="0"/>
                  <a:cs typeface="+mn-ea"/>
                </a:endParaRPr>
              </a:p>
              <a:p>
                <a:pPr>
                  <a:lnSpc>
                    <a:spcPts val="25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rPr>
                          </m:ctrlPr>
                        </m:sSubPr>
                        <m:e>
                          <m:r>
                            <a:rPr lang="en-US" altLang="zh-CN" sz="1600" i="1">
                              <a:solidFill>
                                <a:schemeClr val="tx1">
                                  <a:lumMod val="85000"/>
                                  <a:lumOff val="15000"/>
                                </a:schemeClr>
                              </a:solidFill>
                              <a:latin typeface="Cambria Math" panose="02040503050406030204" pitchFamily="18" charset="0"/>
                              <a:cs typeface="+mn-ea"/>
                            </a:rPr>
                            <m:t>𝐸</m:t>
                          </m:r>
                        </m:e>
                        <m:sub>
                          <m:r>
                            <a:rPr lang="en-US" altLang="zh-CN" sz="1600" b="0" i="1" smtClean="0">
                              <a:solidFill>
                                <a:schemeClr val="tx1">
                                  <a:lumMod val="85000"/>
                                  <a:lumOff val="15000"/>
                                </a:schemeClr>
                              </a:solidFill>
                              <a:latin typeface="Cambria Math" panose="02040503050406030204" pitchFamily="18" charset="0"/>
                              <a:cs typeface="+mn-ea"/>
                            </a:rPr>
                            <m:t>01</m:t>
                          </m:r>
                        </m:sub>
                      </m:sSub>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oMath>
                  </m:oMathPara>
                </a14:m>
                <a:endParaRPr lang="en-US" altLang="zh-CN" sz="1600" i="1" dirty="0">
                  <a:solidFill>
                    <a:schemeClr val="tx1">
                      <a:lumMod val="85000"/>
                      <a:lumOff val="15000"/>
                    </a:schemeClr>
                  </a:solidFill>
                  <a:cs typeface="+mn-ea"/>
                </a:endParaRPr>
              </a:p>
              <a:p>
                <a:pPr>
                  <a:lnSpc>
                    <a:spcPts val="25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rPr>
                          </m:ctrlPr>
                        </m:sSubPr>
                        <m:e>
                          <m:r>
                            <a:rPr lang="en-US" altLang="zh-CN" sz="1600" i="1">
                              <a:solidFill>
                                <a:schemeClr val="tx1">
                                  <a:lumMod val="85000"/>
                                  <a:lumOff val="15000"/>
                                </a:schemeClr>
                              </a:solidFill>
                              <a:latin typeface="Cambria Math" panose="02040503050406030204" pitchFamily="18" charset="0"/>
                              <a:cs typeface="+mn-ea"/>
                            </a:rPr>
                            <m:t>𝐸</m:t>
                          </m:r>
                        </m:e>
                        <m:sub>
                          <m:r>
                            <a:rPr lang="en-US" altLang="zh-CN" sz="1600" b="0" i="1" smtClean="0">
                              <a:solidFill>
                                <a:schemeClr val="tx1">
                                  <a:lumMod val="85000"/>
                                  <a:lumOff val="15000"/>
                                </a:schemeClr>
                              </a:solidFill>
                              <a:latin typeface="Cambria Math" panose="02040503050406030204" pitchFamily="18" charset="0"/>
                              <a:cs typeface="+mn-ea"/>
                            </a:rPr>
                            <m:t>12</m:t>
                          </m:r>
                        </m:sub>
                      </m:sSub>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𝑥</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oMath>
                  </m:oMathPara>
                </a14:m>
                <a:endParaRPr lang="en-US" altLang="zh-CN" sz="1600" i="1" dirty="0">
                  <a:solidFill>
                    <a:schemeClr val="tx1">
                      <a:lumMod val="85000"/>
                      <a:lumOff val="15000"/>
                    </a:schemeClr>
                  </a:solidFill>
                  <a:cs typeface="+mn-ea"/>
                </a:endParaRPr>
              </a:p>
              <a:p>
                <a:pPr>
                  <a:lnSpc>
                    <a:spcPts val="25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rPr>
                          </m:ctrlPr>
                        </m:sSubPr>
                        <m:e>
                          <m:r>
                            <a:rPr lang="en-US" altLang="zh-CN" sz="1600" i="1">
                              <a:solidFill>
                                <a:schemeClr val="tx1">
                                  <a:lumMod val="85000"/>
                                  <a:lumOff val="15000"/>
                                </a:schemeClr>
                              </a:solidFill>
                              <a:latin typeface="Cambria Math" panose="02040503050406030204" pitchFamily="18" charset="0"/>
                              <a:cs typeface="+mn-ea"/>
                            </a:rPr>
                            <m:t>𝐸</m:t>
                          </m:r>
                        </m:e>
                        <m:sub>
                          <m:r>
                            <a:rPr lang="en-US" altLang="zh-CN" sz="1600" b="0" i="1" smtClean="0">
                              <a:solidFill>
                                <a:schemeClr val="tx1">
                                  <a:lumMod val="85000"/>
                                  <a:lumOff val="15000"/>
                                </a:schemeClr>
                              </a:solidFill>
                              <a:latin typeface="Cambria Math" panose="02040503050406030204" pitchFamily="18" charset="0"/>
                              <a:cs typeface="+mn-ea"/>
                            </a:rPr>
                            <m:t>20</m:t>
                          </m:r>
                        </m:sub>
                      </m:sSub>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𝑥</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oMath>
                  </m:oMathPara>
                </a14:m>
                <a:endParaRPr lang="en-US" altLang="zh-CN" sz="1600" i="1" dirty="0">
                  <a:solidFill>
                    <a:schemeClr val="tx1">
                      <a:lumMod val="85000"/>
                      <a:lumOff val="15000"/>
                    </a:schemeClr>
                  </a:solidFill>
                  <a:cs typeface="+mn-ea"/>
                </a:endParaRPr>
              </a:p>
              <a:p>
                <a:pPr>
                  <a:lnSpc>
                    <a:spcPts val="2500"/>
                  </a:lnSpc>
                </a:pPr>
                <a:r>
                  <a:rPr lang="zh-CN" altLang="en-US" sz="1600" dirty="0">
                    <a:solidFill>
                      <a:schemeClr val="tx1">
                        <a:lumMod val="85000"/>
                        <a:lumOff val="15000"/>
                      </a:schemeClr>
                    </a:solidFill>
                    <a:cs typeface="+mn-ea"/>
                  </a:rPr>
                  <a:t>这个函数的值与点</a:t>
                </a:r>
                <a:r>
                  <a:rPr lang="en-US" altLang="zh-CN" sz="1600" dirty="0">
                    <a:solidFill>
                      <a:schemeClr val="tx1">
                        <a:lumMod val="85000"/>
                        <a:lumOff val="15000"/>
                      </a:schemeClr>
                    </a:solidFill>
                    <a:latin typeface="Cambria Math" panose="02040503050406030204" pitchFamily="18" charset="0"/>
                    <a:cs typeface="+mn-ea"/>
                  </a:rPr>
                  <a:t>P</a:t>
                </a:r>
                <a:r>
                  <a:rPr lang="zh-CN" altLang="en-US" sz="1600" dirty="0">
                    <a:solidFill>
                      <a:schemeClr val="tx1">
                        <a:lumMod val="85000"/>
                        <a:lumOff val="15000"/>
                      </a:schemeClr>
                    </a:solidFill>
                    <a:cs typeface="+mn-ea"/>
                  </a:rPr>
                  <a:t>的位置相关，具有如下关系：</a:t>
                </a:r>
                <a:endParaRPr lang="en-US" altLang="zh-CN" sz="1600" dirty="0">
                  <a:solidFill>
                    <a:schemeClr val="tx1">
                      <a:lumMod val="85000"/>
                      <a:lumOff val="15000"/>
                    </a:schemeClr>
                  </a:solidFill>
                  <a:cs typeface="+mn-ea"/>
                </a:endParaRPr>
              </a:p>
              <a:p>
                <a:pPr marL="285750" indent="-285750">
                  <a:lnSpc>
                    <a:spcPts val="2500"/>
                  </a:lnSpc>
                  <a:buFont typeface="Arial" panose="020B0604020202020204" pitchFamily="34" charset="0"/>
                  <a:buChar char="•"/>
                </a:pPr>
                <a14:m>
                  <m:oMath xmlns:m="http://schemas.openxmlformats.org/officeDocument/2006/math">
                    <m:r>
                      <a:rPr lang="en-US" altLang="zh-CN" sz="1600" i="1" dirty="0">
                        <a:solidFill>
                          <a:schemeClr val="tx1">
                            <a:lumMod val="85000"/>
                            <a:lumOff val="15000"/>
                          </a:schemeClr>
                        </a:solidFill>
                        <a:latin typeface="Cambria Math" panose="02040503050406030204" pitchFamily="18" charset="0"/>
                        <a:cs typeface="+mn-ea"/>
                      </a:rPr>
                      <m:t>𝐸</m:t>
                    </m:r>
                    <m:d>
                      <m:dPr>
                        <m:ctrlPr>
                          <a:rPr lang="en-US" altLang="zh-CN" sz="1600" b="0" i="1" dirty="0" smtClean="0">
                            <a:solidFill>
                              <a:schemeClr val="tx1">
                                <a:lumMod val="85000"/>
                                <a:lumOff val="15000"/>
                              </a:schemeClr>
                            </a:solidFill>
                            <a:latin typeface="Cambria Math" panose="02040503050406030204" pitchFamily="18" charset="0"/>
                            <a:cs typeface="+mn-ea"/>
                          </a:rPr>
                        </m:ctrlPr>
                      </m:dPr>
                      <m:e>
                        <m:r>
                          <a:rPr lang="en-US" altLang="zh-CN" sz="1600" b="0" i="1" dirty="0" smtClean="0">
                            <a:solidFill>
                              <a:schemeClr val="tx1">
                                <a:lumMod val="85000"/>
                                <a:lumOff val="15000"/>
                              </a:schemeClr>
                            </a:solidFill>
                            <a:latin typeface="Cambria Math" panose="02040503050406030204" pitchFamily="18" charset="0"/>
                            <a:cs typeface="+mn-ea"/>
                          </a:rPr>
                          <m:t>𝑃</m:t>
                        </m:r>
                      </m:e>
                    </m:d>
                    <m:r>
                      <a:rPr lang="en-US" altLang="zh-CN" sz="1600" b="0" i="1" dirty="0" smtClean="0">
                        <a:solidFill>
                          <a:schemeClr val="tx1">
                            <a:lumMod val="85000"/>
                            <a:lumOff val="15000"/>
                          </a:schemeClr>
                        </a:solidFill>
                        <a:latin typeface="Cambria Math" panose="02040503050406030204" pitchFamily="18" charset="0"/>
                        <a:cs typeface="+mn-ea"/>
                      </a:rPr>
                      <m:t>&gt;0</m:t>
                    </m:r>
                  </m:oMath>
                </a14:m>
                <a:r>
                  <a:rPr lang="zh-CN" altLang="en-US" sz="1600" dirty="0">
                    <a:solidFill>
                      <a:schemeClr val="tx1">
                        <a:lumMod val="85000"/>
                        <a:lumOff val="15000"/>
                      </a:schemeClr>
                    </a:solidFill>
                    <a:cs typeface="+mn-ea"/>
                  </a:rPr>
                  <a:t>当</a:t>
                </a:r>
                <a:r>
                  <a:rPr lang="en-US" altLang="zh-CN" sz="1600" dirty="0">
                    <a:solidFill>
                      <a:schemeClr val="tx1">
                        <a:lumMod val="85000"/>
                        <a:lumOff val="15000"/>
                      </a:schemeClr>
                    </a:solidFill>
                    <a:latin typeface="Cambria Math" panose="02040503050406030204" pitchFamily="18" charset="0"/>
                    <a:cs typeface="+mn-ea"/>
                  </a:rPr>
                  <a:t>P</a:t>
                </a:r>
                <a:r>
                  <a:rPr lang="zh-CN" altLang="en-US" sz="1600" dirty="0">
                    <a:solidFill>
                      <a:schemeClr val="tx1">
                        <a:lumMod val="85000"/>
                        <a:lumOff val="15000"/>
                      </a:schemeClr>
                    </a:solidFill>
                    <a:cs typeface="+mn-ea"/>
                  </a:rPr>
                  <a:t>在线的右侧</a:t>
                </a:r>
                <a:endParaRPr lang="en-US" altLang="zh-CN" sz="1600" dirty="0">
                  <a:solidFill>
                    <a:schemeClr val="tx1">
                      <a:lumMod val="85000"/>
                      <a:lumOff val="15000"/>
                    </a:schemeClr>
                  </a:solidFill>
                  <a:cs typeface="+mn-ea"/>
                </a:endParaRPr>
              </a:p>
              <a:p>
                <a:pPr marL="285750" indent="-285750">
                  <a:lnSpc>
                    <a:spcPts val="2500"/>
                  </a:lnSpc>
                  <a:buFont typeface="Arial" panose="020B0604020202020204" pitchFamily="34" charset="0"/>
                  <a:buChar char="•"/>
                </a:pPr>
                <a14:m>
                  <m:oMath xmlns:m="http://schemas.openxmlformats.org/officeDocument/2006/math">
                    <m:r>
                      <a:rPr lang="en-US" altLang="zh-CN" sz="1600" i="1" dirty="0" smtClean="0">
                        <a:solidFill>
                          <a:schemeClr val="tx1">
                            <a:lumMod val="85000"/>
                            <a:lumOff val="15000"/>
                          </a:schemeClr>
                        </a:solidFill>
                        <a:latin typeface="Cambria Math" panose="02040503050406030204" pitchFamily="18" charset="0"/>
                        <a:cs typeface="+mn-ea"/>
                      </a:rPr>
                      <m:t>𝐸</m:t>
                    </m:r>
                    <m:d>
                      <m:dPr>
                        <m:ctrlPr>
                          <a:rPr lang="en-US" altLang="zh-CN" sz="1600" b="0" i="1" dirty="0" smtClean="0">
                            <a:solidFill>
                              <a:schemeClr val="tx1">
                                <a:lumMod val="85000"/>
                                <a:lumOff val="15000"/>
                              </a:schemeClr>
                            </a:solidFill>
                            <a:latin typeface="Cambria Math" panose="02040503050406030204" pitchFamily="18" charset="0"/>
                            <a:cs typeface="+mn-ea"/>
                          </a:rPr>
                        </m:ctrlPr>
                      </m:dPr>
                      <m:e>
                        <m:r>
                          <a:rPr lang="en-US" altLang="zh-CN" sz="1600" b="0" i="1" dirty="0" smtClean="0">
                            <a:solidFill>
                              <a:schemeClr val="tx1">
                                <a:lumMod val="85000"/>
                                <a:lumOff val="15000"/>
                              </a:schemeClr>
                            </a:solidFill>
                            <a:latin typeface="Cambria Math" panose="02040503050406030204" pitchFamily="18" charset="0"/>
                            <a:cs typeface="+mn-ea"/>
                          </a:rPr>
                          <m:t>𝑃</m:t>
                        </m:r>
                      </m:e>
                    </m:d>
                    <m:r>
                      <a:rPr lang="en-US" altLang="zh-CN" sz="1600" b="0" i="1" dirty="0" smtClean="0">
                        <a:solidFill>
                          <a:schemeClr val="tx1">
                            <a:lumMod val="85000"/>
                            <a:lumOff val="15000"/>
                          </a:schemeClr>
                        </a:solidFill>
                        <a:latin typeface="Cambria Math" panose="02040503050406030204" pitchFamily="18" charset="0"/>
                        <a:cs typeface="+mn-ea"/>
                      </a:rPr>
                      <m:t>=0</m:t>
                    </m:r>
                  </m:oMath>
                </a14:m>
                <a:r>
                  <a:rPr lang="zh-CN" altLang="en-US" sz="1600" dirty="0">
                    <a:solidFill>
                      <a:schemeClr val="tx1">
                        <a:lumMod val="85000"/>
                        <a:lumOff val="15000"/>
                      </a:schemeClr>
                    </a:solidFill>
                    <a:cs typeface="+mn-ea"/>
                  </a:rPr>
                  <a:t>当</a:t>
                </a:r>
                <a:r>
                  <a:rPr lang="en-US" altLang="zh-CN" sz="1600" dirty="0">
                    <a:solidFill>
                      <a:schemeClr val="tx1">
                        <a:lumMod val="85000"/>
                        <a:lumOff val="15000"/>
                      </a:schemeClr>
                    </a:solidFill>
                    <a:latin typeface="Cambria Math" panose="02040503050406030204" pitchFamily="18" charset="0"/>
                    <a:cs typeface="+mn-ea"/>
                  </a:rPr>
                  <a:t>P</a:t>
                </a:r>
                <a:r>
                  <a:rPr lang="zh-CN" altLang="en-US" sz="1600" dirty="0">
                    <a:solidFill>
                      <a:schemeClr val="tx1">
                        <a:lumMod val="85000"/>
                        <a:lumOff val="15000"/>
                      </a:schemeClr>
                    </a:solidFill>
                    <a:cs typeface="+mn-ea"/>
                  </a:rPr>
                  <a:t>在线上</a:t>
                </a:r>
                <a:endParaRPr lang="en-US" altLang="zh-CN" sz="1600" dirty="0">
                  <a:solidFill>
                    <a:schemeClr val="tx1">
                      <a:lumMod val="85000"/>
                      <a:lumOff val="15000"/>
                    </a:schemeClr>
                  </a:solidFill>
                  <a:cs typeface="+mn-ea"/>
                </a:endParaRPr>
              </a:p>
              <a:p>
                <a:pPr marL="285750" indent="-285750">
                  <a:lnSpc>
                    <a:spcPts val="2500"/>
                  </a:lnSpc>
                  <a:buFont typeface="Arial" panose="020B0604020202020204" pitchFamily="34" charset="0"/>
                  <a:buChar char="•"/>
                </a:pPr>
                <a14:m>
                  <m:oMath xmlns:m="http://schemas.openxmlformats.org/officeDocument/2006/math">
                    <m:r>
                      <a:rPr lang="en-US" altLang="zh-CN" sz="1600" i="1" dirty="0" smtClean="0">
                        <a:solidFill>
                          <a:schemeClr val="tx1">
                            <a:lumMod val="85000"/>
                            <a:lumOff val="15000"/>
                          </a:schemeClr>
                        </a:solidFill>
                        <a:latin typeface="Cambria Math" panose="02040503050406030204" pitchFamily="18" charset="0"/>
                        <a:cs typeface="+mn-ea"/>
                      </a:rPr>
                      <m:t>𝐸</m:t>
                    </m:r>
                    <m:d>
                      <m:dPr>
                        <m:ctrlPr>
                          <a:rPr lang="en-US" altLang="zh-CN" sz="1600" b="0" i="1" dirty="0" smtClean="0">
                            <a:solidFill>
                              <a:schemeClr val="tx1">
                                <a:lumMod val="85000"/>
                                <a:lumOff val="15000"/>
                              </a:schemeClr>
                            </a:solidFill>
                            <a:latin typeface="Cambria Math" panose="02040503050406030204" pitchFamily="18" charset="0"/>
                            <a:cs typeface="+mn-ea"/>
                          </a:rPr>
                        </m:ctrlPr>
                      </m:dPr>
                      <m:e>
                        <m:r>
                          <a:rPr lang="en-US" altLang="zh-CN" sz="1600" b="0" i="1" dirty="0" smtClean="0">
                            <a:solidFill>
                              <a:schemeClr val="tx1">
                                <a:lumMod val="85000"/>
                                <a:lumOff val="15000"/>
                              </a:schemeClr>
                            </a:solidFill>
                            <a:latin typeface="Cambria Math" panose="02040503050406030204" pitchFamily="18" charset="0"/>
                            <a:cs typeface="+mn-ea"/>
                          </a:rPr>
                          <m:t>𝑃</m:t>
                        </m:r>
                      </m:e>
                    </m:d>
                    <m:r>
                      <a:rPr lang="en-US" altLang="zh-CN" sz="1600" b="0" i="1" dirty="0" smtClean="0">
                        <a:solidFill>
                          <a:schemeClr val="tx1">
                            <a:lumMod val="85000"/>
                            <a:lumOff val="15000"/>
                          </a:schemeClr>
                        </a:solidFill>
                        <a:latin typeface="Cambria Math" panose="02040503050406030204" pitchFamily="18" charset="0"/>
                        <a:cs typeface="+mn-ea"/>
                      </a:rPr>
                      <m:t>&lt;0</m:t>
                    </m:r>
                  </m:oMath>
                </a14:m>
                <a:r>
                  <a:rPr lang="zh-CN" altLang="en-US" sz="1600" dirty="0">
                    <a:solidFill>
                      <a:schemeClr val="tx1">
                        <a:lumMod val="85000"/>
                        <a:lumOff val="15000"/>
                      </a:schemeClr>
                    </a:solidFill>
                    <a:cs typeface="+mn-ea"/>
                  </a:rPr>
                  <a:t>当</a:t>
                </a:r>
                <a:r>
                  <a:rPr lang="en-US" altLang="zh-CN" sz="1600" dirty="0">
                    <a:solidFill>
                      <a:schemeClr val="tx1">
                        <a:lumMod val="85000"/>
                        <a:lumOff val="15000"/>
                      </a:schemeClr>
                    </a:solidFill>
                    <a:latin typeface="Cambria Math" panose="02040503050406030204" pitchFamily="18" charset="0"/>
                    <a:cs typeface="+mn-ea"/>
                  </a:rPr>
                  <a:t>P</a:t>
                </a:r>
                <a:r>
                  <a:rPr lang="zh-CN" altLang="en-US" sz="1600" dirty="0">
                    <a:solidFill>
                      <a:schemeClr val="tx1">
                        <a:lumMod val="85000"/>
                        <a:lumOff val="15000"/>
                      </a:schemeClr>
                    </a:solidFill>
                    <a:cs typeface="+mn-ea"/>
                  </a:rPr>
                  <a:t>在线的左侧</a:t>
                </a:r>
                <a:endParaRPr lang="en-US" altLang="zh-CN" sz="1600" dirty="0">
                  <a:solidFill>
                    <a:schemeClr val="tx1">
                      <a:lumMod val="85000"/>
                      <a:lumOff val="15000"/>
                    </a:schemeClr>
                  </a:solidFill>
                  <a:cs typeface="+mn-ea"/>
                </a:endParaRPr>
              </a:p>
              <a:p>
                <a:pPr>
                  <a:lnSpc>
                    <a:spcPts val="2500"/>
                  </a:lnSpc>
                </a:pPr>
                <a:endParaRPr lang="en-US" altLang="zh-CN" sz="1600" dirty="0">
                  <a:solidFill>
                    <a:schemeClr val="tx1">
                      <a:lumMod val="85000"/>
                      <a:lumOff val="15000"/>
                    </a:schemeClr>
                  </a:solidFill>
                  <a:cs typeface="+mn-ea"/>
                </a:endParaRPr>
              </a:p>
              <a:p>
                <a:pPr>
                  <a:lnSpc>
                    <a:spcPts val="2500"/>
                  </a:lnSpc>
                </a:pPr>
                <a:r>
                  <a:rPr lang="zh-CN" altLang="en-US" sz="1600" b="1" dirty="0">
                    <a:solidFill>
                      <a:schemeClr val="tx1">
                        <a:lumMod val="85000"/>
                        <a:lumOff val="15000"/>
                      </a:schemeClr>
                    </a:solidFill>
                    <a:cs typeface="+mn-ea"/>
                  </a:rPr>
                  <a:t>当且仅当</a:t>
                </a:r>
                <a14:m>
                  <m:oMath xmlns:m="http://schemas.openxmlformats.org/officeDocument/2006/math">
                    <m:sSub>
                      <m:sSubPr>
                        <m:ctrlPr>
                          <a:rPr lang="en-US" altLang="zh-CN" sz="1600" b="1" i="1" smtClean="0">
                            <a:solidFill>
                              <a:schemeClr val="tx1">
                                <a:lumMod val="85000"/>
                                <a:lumOff val="15000"/>
                              </a:schemeClr>
                            </a:solidFill>
                            <a:latin typeface="Cambria Math" panose="02040503050406030204" pitchFamily="18" charset="0"/>
                            <a:cs typeface="+mn-ea"/>
                          </a:rPr>
                        </m:ctrlPr>
                      </m:sSubPr>
                      <m:e>
                        <m:r>
                          <a:rPr lang="en-US" altLang="zh-CN" sz="1600" b="1" i="1">
                            <a:solidFill>
                              <a:schemeClr val="tx1">
                                <a:lumMod val="85000"/>
                                <a:lumOff val="15000"/>
                              </a:schemeClr>
                            </a:solidFill>
                            <a:latin typeface="Cambria Math" panose="02040503050406030204" pitchFamily="18" charset="0"/>
                            <a:cs typeface="+mn-ea"/>
                          </a:rPr>
                          <m:t>𝑬</m:t>
                        </m:r>
                      </m:e>
                      <m:sub>
                        <m:r>
                          <a:rPr lang="en-US" altLang="zh-CN" sz="1600" b="1" i="1" smtClean="0">
                            <a:solidFill>
                              <a:schemeClr val="tx1">
                                <a:lumMod val="85000"/>
                                <a:lumOff val="15000"/>
                              </a:schemeClr>
                            </a:solidFill>
                            <a:latin typeface="Cambria Math" panose="02040503050406030204" pitchFamily="18" charset="0"/>
                            <a:cs typeface="+mn-ea"/>
                          </a:rPr>
                          <m:t>𝟎𝟏</m:t>
                        </m:r>
                      </m:sub>
                    </m:sSub>
                    <m:r>
                      <a:rPr lang="zh-CN" altLang="en-US" sz="1600" b="1" i="1">
                        <a:solidFill>
                          <a:schemeClr val="tx1">
                            <a:lumMod val="85000"/>
                            <a:lumOff val="15000"/>
                          </a:schemeClr>
                        </a:solidFill>
                        <a:latin typeface="Cambria Math" panose="02040503050406030204" pitchFamily="18" charset="0"/>
                        <a:cs typeface="+mn-ea"/>
                      </a:rPr>
                      <m:t>、</m:t>
                    </m:r>
                    <m:sSub>
                      <m:sSubPr>
                        <m:ctrlPr>
                          <a:rPr lang="en-US" altLang="zh-CN" sz="1600" b="1" i="1" smtClean="0">
                            <a:solidFill>
                              <a:schemeClr val="tx1">
                                <a:lumMod val="85000"/>
                                <a:lumOff val="15000"/>
                              </a:schemeClr>
                            </a:solidFill>
                            <a:latin typeface="Cambria Math" panose="02040503050406030204" pitchFamily="18" charset="0"/>
                            <a:cs typeface="+mn-ea"/>
                          </a:rPr>
                        </m:ctrlPr>
                      </m:sSubPr>
                      <m:e>
                        <m:r>
                          <a:rPr lang="en-US" altLang="zh-CN" sz="1600" b="1" i="1">
                            <a:solidFill>
                              <a:schemeClr val="tx1">
                                <a:lumMod val="85000"/>
                                <a:lumOff val="15000"/>
                              </a:schemeClr>
                            </a:solidFill>
                            <a:latin typeface="Cambria Math" panose="02040503050406030204" pitchFamily="18" charset="0"/>
                            <a:cs typeface="+mn-ea"/>
                          </a:rPr>
                          <m:t>𝑬</m:t>
                        </m:r>
                      </m:e>
                      <m:sub>
                        <m:r>
                          <a:rPr lang="en-US" altLang="zh-CN" sz="1600" b="1" i="1" smtClean="0">
                            <a:solidFill>
                              <a:schemeClr val="tx1">
                                <a:lumMod val="85000"/>
                                <a:lumOff val="15000"/>
                              </a:schemeClr>
                            </a:solidFill>
                            <a:latin typeface="Cambria Math" panose="02040503050406030204" pitchFamily="18" charset="0"/>
                            <a:cs typeface="+mn-ea"/>
                          </a:rPr>
                          <m:t>𝟏𝟐</m:t>
                        </m:r>
                      </m:sub>
                    </m:sSub>
                    <m:r>
                      <a:rPr lang="zh-CN" altLang="en-US" sz="1600" b="1" i="1" smtClean="0">
                        <a:solidFill>
                          <a:schemeClr val="tx1">
                            <a:lumMod val="85000"/>
                            <a:lumOff val="15000"/>
                          </a:schemeClr>
                        </a:solidFill>
                        <a:latin typeface="Cambria Math" panose="02040503050406030204" pitchFamily="18" charset="0"/>
                        <a:cs typeface="+mn-ea"/>
                      </a:rPr>
                      <m:t>、</m:t>
                    </m:r>
                  </m:oMath>
                </a14:m>
                <a:r>
                  <a:rPr lang="en-US" altLang="zh-CN" sz="1600" b="1" i="1" dirty="0">
                    <a:solidFill>
                      <a:schemeClr val="tx1">
                        <a:lumMod val="85000"/>
                        <a:lumOff val="15000"/>
                      </a:schemeClr>
                    </a:solidFill>
                    <a:cs typeface="+mn-ea"/>
                  </a:rPr>
                  <a:t> </a:t>
                </a:r>
                <a14:m>
                  <m:oMath xmlns:m="http://schemas.openxmlformats.org/officeDocument/2006/math">
                    <m:sSub>
                      <m:sSubPr>
                        <m:ctrlPr>
                          <a:rPr lang="en-US" altLang="zh-CN" sz="1600" b="1" i="1">
                            <a:solidFill>
                              <a:schemeClr val="tx1">
                                <a:lumMod val="85000"/>
                                <a:lumOff val="15000"/>
                              </a:schemeClr>
                            </a:solidFill>
                            <a:latin typeface="Cambria Math" panose="02040503050406030204" pitchFamily="18" charset="0"/>
                            <a:cs typeface="+mn-ea"/>
                          </a:rPr>
                        </m:ctrlPr>
                      </m:sSubPr>
                      <m:e>
                        <m:r>
                          <a:rPr lang="en-US" altLang="zh-CN" sz="1600" b="1" i="1">
                            <a:solidFill>
                              <a:schemeClr val="tx1">
                                <a:lumMod val="85000"/>
                                <a:lumOff val="15000"/>
                              </a:schemeClr>
                            </a:solidFill>
                            <a:latin typeface="Cambria Math" panose="02040503050406030204" pitchFamily="18" charset="0"/>
                            <a:cs typeface="+mn-ea"/>
                          </a:rPr>
                          <m:t>𝑬</m:t>
                        </m:r>
                      </m:e>
                      <m:sub>
                        <m:r>
                          <a:rPr lang="en-US" altLang="zh-CN" sz="1600" b="1" i="1" smtClean="0">
                            <a:solidFill>
                              <a:schemeClr val="tx1">
                                <a:lumMod val="85000"/>
                                <a:lumOff val="15000"/>
                              </a:schemeClr>
                            </a:solidFill>
                            <a:latin typeface="Cambria Math" panose="02040503050406030204" pitchFamily="18" charset="0"/>
                            <a:cs typeface="+mn-ea"/>
                          </a:rPr>
                          <m:t>𝟐𝟎</m:t>
                        </m:r>
                      </m:sub>
                    </m:sSub>
                  </m:oMath>
                </a14:m>
                <a:r>
                  <a:rPr lang="zh-CN" altLang="en-US" sz="1600" b="1" dirty="0">
                    <a:solidFill>
                      <a:schemeClr val="tx1">
                        <a:lumMod val="85000"/>
                        <a:lumOff val="15000"/>
                      </a:schemeClr>
                    </a:solidFill>
                    <a:cs typeface="+mn-ea"/>
                  </a:rPr>
                  <a:t>均大于等于</a:t>
                </a:r>
                <a:r>
                  <a:rPr lang="en-US" altLang="zh-CN" sz="1600" b="1" dirty="0">
                    <a:solidFill>
                      <a:schemeClr val="tx1">
                        <a:lumMod val="85000"/>
                        <a:lumOff val="15000"/>
                      </a:schemeClr>
                    </a:solidFill>
                    <a:latin typeface="Cambria Math" panose="02040503050406030204" pitchFamily="18" charset="0"/>
                    <a:cs typeface="+mn-ea"/>
                  </a:rPr>
                  <a:t>0</a:t>
                </a:r>
                <a:r>
                  <a:rPr lang="zh-CN" altLang="en-US" sz="1600" b="1" dirty="0">
                    <a:solidFill>
                      <a:schemeClr val="tx1">
                        <a:lumMod val="85000"/>
                        <a:lumOff val="15000"/>
                      </a:schemeClr>
                    </a:solidFill>
                    <a:cs typeface="+mn-ea"/>
                  </a:rPr>
                  <a:t>的时候点</a:t>
                </a:r>
                <a:r>
                  <a:rPr lang="en-US" altLang="zh-CN" sz="1600" b="1" dirty="0">
                    <a:solidFill>
                      <a:schemeClr val="tx1">
                        <a:lumMod val="85000"/>
                        <a:lumOff val="15000"/>
                      </a:schemeClr>
                    </a:solidFill>
                    <a:latin typeface="Cambria Math" panose="02040503050406030204" pitchFamily="18" charset="0"/>
                    <a:cs typeface="+mn-ea"/>
                  </a:rPr>
                  <a:t>P</a:t>
                </a:r>
                <a:r>
                  <a:rPr lang="zh-CN" altLang="en-US" sz="1600" b="1" dirty="0">
                    <a:solidFill>
                      <a:schemeClr val="tx1">
                        <a:lumMod val="85000"/>
                        <a:lumOff val="15000"/>
                      </a:schemeClr>
                    </a:solidFill>
                    <a:cs typeface="+mn-ea"/>
                  </a:rPr>
                  <a:t>处于三角形内。</a:t>
                </a:r>
                <a:endParaRPr lang="en-US" altLang="zh-CN" sz="1600" b="1" dirty="0">
                  <a:solidFill>
                    <a:schemeClr val="tx1">
                      <a:lumMod val="85000"/>
                      <a:lumOff val="15000"/>
                    </a:schemeClr>
                  </a:solidFill>
                  <a:cs typeface="+mn-ea"/>
                </a:endParaRPr>
              </a:p>
            </p:txBody>
          </p:sp>
        </mc:Choice>
        <mc:Fallback xmlns="">
          <p:sp>
            <p:nvSpPr>
              <p:cNvPr id="3" name="文本框 2">
                <a:extLst>
                  <a:ext uri="{FF2B5EF4-FFF2-40B4-BE49-F238E27FC236}">
                    <a16:creationId xmlns:a16="http://schemas.microsoft.com/office/drawing/2014/main" id="{44040F1C-C1FB-4A6F-BB9E-C256D322BEE9}"/>
                  </a:ext>
                </a:extLst>
              </p:cNvPr>
              <p:cNvSpPr txBox="1">
                <a:spLocks noRot="1" noChangeAspect="1" noMove="1" noResize="1" noEditPoints="1" noAdjustHandles="1" noChangeArrowheads="1" noChangeShapeType="1" noTextEdit="1"/>
              </p:cNvSpPr>
              <p:nvPr/>
            </p:nvSpPr>
            <p:spPr>
              <a:xfrm>
                <a:off x="1416767" y="1081443"/>
                <a:ext cx="9983245" cy="4549002"/>
              </a:xfrm>
              <a:prstGeom prst="rect">
                <a:avLst/>
              </a:prstGeom>
              <a:blipFill>
                <a:blip r:embed="rId2"/>
                <a:stretch>
                  <a:fillRect l="-305" b="-669"/>
                </a:stretch>
              </a:blipFill>
            </p:spPr>
            <p:txBody>
              <a:bodyPr/>
              <a:lstStyle/>
              <a:p>
                <a:r>
                  <a:rPr lang="zh-CN" altLang="en-US">
                    <a:noFill/>
                  </a:rPr>
                  <a:t> </a:t>
                </a:r>
              </a:p>
            </p:txBody>
          </p:sp>
        </mc:Fallback>
      </mc:AlternateContent>
      <p:pic>
        <p:nvPicPr>
          <p:cNvPr id="5" name="图片 4" descr="图示&#10;&#10;描述已自动生成">
            <a:extLst>
              <a:ext uri="{FF2B5EF4-FFF2-40B4-BE49-F238E27FC236}">
                <a16:creationId xmlns:a16="http://schemas.microsoft.com/office/drawing/2014/main" id="{BF49E31A-6EC1-4192-8239-57EBEE0DA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761" y="3814780"/>
            <a:ext cx="2540457" cy="2540457"/>
          </a:xfrm>
          <a:prstGeom prst="rect">
            <a:avLst/>
          </a:prstGeom>
        </p:spPr>
      </p:pic>
    </p:spTree>
    <p:extLst>
      <p:ext uri="{BB962C8B-B14F-4D97-AF65-F5344CB8AC3E}">
        <p14:creationId xmlns:p14="http://schemas.microsoft.com/office/powerpoint/2010/main" val="2523738159"/>
      </p:ext>
    </p:extLst>
  </p:cSld>
  <p:clrMapOvr>
    <a:masterClrMapping/>
  </p:clrMapOvr>
  <p:transition spd="med">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65474" y="384224"/>
            <a:ext cx="10935223" cy="6323465"/>
            <a:chOff x="5981700" y="1917825"/>
            <a:chExt cx="5257800" cy="1841372"/>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8059524" y="1917825"/>
              <a:ext cx="1102150" cy="131038"/>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7" name="文本框 23"/>
          <p:cNvSpPr txBox="1"/>
          <p:nvPr/>
        </p:nvSpPr>
        <p:spPr>
          <a:xfrm>
            <a:off x="5286952" y="404306"/>
            <a:ext cx="2292262"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bg1"/>
                </a:solidFill>
                <a:latin typeface="+mn-lt"/>
                <a:ea typeface="+mn-ea"/>
                <a:cs typeface="+mn-ea"/>
                <a:sym typeface="+mn-lt"/>
              </a:rPr>
              <a:t>重心坐标</a:t>
            </a:r>
          </a:p>
        </p:txBody>
      </p:sp>
      <p:sp>
        <p:nvSpPr>
          <p:cNvPr id="19" name="文本框 23"/>
          <p:cNvSpPr txBox="1"/>
          <p:nvPr/>
        </p:nvSpPr>
        <p:spPr>
          <a:xfrm>
            <a:off x="5389322" y="3480357"/>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TBB Flow Graph</a:t>
            </a:r>
            <a:endParaRPr lang="zh-CN" altLang="en-US" sz="1800" dirty="0">
              <a:latin typeface="+mn-lt"/>
              <a:ea typeface="+mn-ea"/>
              <a:cs typeface="+mn-ea"/>
              <a:sym typeface="+mn-lt"/>
            </a:endParaRPr>
          </a:p>
        </p:txBody>
      </p:sp>
      <p:sp>
        <p:nvSpPr>
          <p:cNvPr id="2" name="矩形 1"/>
          <p:cNvSpPr/>
          <p:nvPr/>
        </p:nvSpPr>
        <p:spPr>
          <a:xfrm>
            <a:off x="1466160" y="1347502"/>
            <a:ext cx="9933852" cy="381643"/>
          </a:xfrm>
          <a:prstGeom prst="rect">
            <a:avLst/>
          </a:prstGeom>
          <a:noFill/>
        </p:spPr>
        <p:txBody>
          <a:bodyPr wrap="square" rtlCol="0">
            <a:spAutoFit/>
          </a:bodyPr>
          <a:lstStyle/>
          <a:p>
            <a:pPr>
              <a:lnSpc>
                <a:spcPts val="2500"/>
              </a:lnSpc>
            </a:pPr>
            <a:endParaRPr lang="en-US" altLang="zh-CN" sz="1600" dirty="0">
              <a:solidFill>
                <a:schemeClr val="tx1">
                  <a:lumMod val="85000"/>
                  <a:lumOff val="15000"/>
                </a:schemeClr>
              </a:solidFill>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4040F1C-C1FB-4A6F-BB9E-C256D322BEE9}"/>
                  </a:ext>
                </a:extLst>
              </p:cNvPr>
              <p:cNvSpPr txBox="1"/>
              <p:nvPr/>
            </p:nvSpPr>
            <p:spPr>
              <a:xfrm>
                <a:off x="1355927" y="964926"/>
                <a:ext cx="6821751" cy="5157053"/>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cs typeface="+mn-ea"/>
                  </a:rPr>
                  <a:t>边缘函数可以解释为两个向量的叉乘，它定义了以这两个向量为边的平行四边形的面积。因此边函数可以用来求重心坐标。</a:t>
                </a:r>
                <a:endParaRPr lang="en-US" altLang="zh-CN" sz="1600" dirty="0">
                  <a:solidFill>
                    <a:schemeClr val="tx1">
                      <a:lumMod val="85000"/>
                      <a:lumOff val="15000"/>
                    </a:schemeClr>
                  </a:solidFill>
                  <a:cs typeface="+mn-ea"/>
                </a:endParaRPr>
              </a:p>
              <a:p>
                <a:pPr>
                  <a:lnSpc>
                    <a:spcPts val="2500"/>
                  </a:lnSpc>
                </a:pPr>
                <a14:m>
                  <m:oMathPara xmlns:m="http://schemas.openxmlformats.org/officeDocument/2006/math">
                    <m:oMathParaPr>
                      <m:jc m:val="centerGroup"/>
                    </m:oMathParaPr>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𝐸</m:t>
                      </m:r>
                      <m:r>
                        <a:rPr lang="en-US" altLang="zh-CN" sz="1600" b="0" i="1" smtClean="0">
                          <a:solidFill>
                            <a:schemeClr val="tx1">
                              <a:lumMod val="85000"/>
                              <a:lumOff val="15000"/>
                            </a:schemeClr>
                          </a:solidFill>
                          <a:latin typeface="Cambria Math" panose="02040503050406030204" pitchFamily="18" charset="0"/>
                          <a:cs typeface="+mn-ea"/>
                        </a:rPr>
                        <m:t>=</m:t>
                      </m:r>
                      <m:d>
                        <m:dPr>
                          <m:begChr m:val="|"/>
                          <m:endChr m:val="|"/>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𝑠𝑖𝑛</m:t>
                      </m:r>
                      <m:r>
                        <a:rPr lang="zh-CN" altLang="en-US" sz="1600" b="0" i="1" smtClean="0">
                          <a:solidFill>
                            <a:schemeClr val="tx1">
                              <a:lumMod val="85000"/>
                              <a:lumOff val="15000"/>
                            </a:schemeClr>
                          </a:solidFill>
                          <a:latin typeface="Cambria Math" panose="02040503050406030204" pitchFamily="18" charset="0"/>
                          <a:cs typeface="+mn-ea"/>
                        </a:rPr>
                        <m:t>𝜃</m:t>
                      </m:r>
                    </m:oMath>
                  </m:oMathPara>
                </a14:m>
                <a:endParaRPr lang="en-US" altLang="zh-CN" sz="1600" dirty="0">
                  <a:solidFill>
                    <a:schemeClr val="tx1">
                      <a:lumMod val="85000"/>
                      <a:lumOff val="15000"/>
                    </a:schemeClr>
                  </a:solidFill>
                  <a:cs typeface="+mn-ea"/>
                </a:endParaRPr>
              </a:p>
              <a:p>
                <a:pPr>
                  <a:lnSpc>
                    <a:spcPts val="2500"/>
                  </a:lnSpc>
                </a:pPr>
                <a:r>
                  <a:rPr lang="zh-CN" altLang="en-US" sz="1600" dirty="0">
                    <a:solidFill>
                      <a:schemeClr val="tx1">
                        <a:lumMod val="85000"/>
                        <a:lumOff val="15000"/>
                      </a:schemeClr>
                    </a:solidFill>
                    <a:cs typeface="+mn-ea"/>
                  </a:rPr>
                  <a:t>重心坐标是三个浮点数，可以以下列方式定义三角形上的任何点</a:t>
                </a:r>
                <a:endParaRPr lang="en-US" altLang="zh-CN" sz="1600" dirty="0">
                  <a:solidFill>
                    <a:schemeClr val="tx1">
                      <a:lumMod val="85000"/>
                      <a:lumOff val="15000"/>
                    </a:schemeClr>
                  </a:solidFill>
                  <a:cs typeface="+mn-ea"/>
                </a:endParaRPr>
              </a:p>
              <a:p>
                <a:pPr>
                  <a:lnSpc>
                    <a:spcPts val="2500"/>
                  </a:lnSpc>
                </a:pPr>
                <a14:m>
                  <m:oMathPara xmlns:m="http://schemas.openxmlformats.org/officeDocument/2006/math">
                    <m:oMathParaPr>
                      <m:jc m:val="centerGroup"/>
                    </m:oMathParaPr>
                    <m:oMath xmlns:m="http://schemas.openxmlformats.org/officeDocument/2006/math">
                      <m:r>
                        <a:rPr lang="en-US" altLang="zh-CN" sz="1600" i="1">
                          <a:solidFill>
                            <a:schemeClr val="tx1">
                              <a:lumMod val="85000"/>
                              <a:lumOff val="15000"/>
                            </a:schemeClr>
                          </a:solidFill>
                          <a:latin typeface="Cambria Math" panose="02040503050406030204" pitchFamily="18" charset="0"/>
                          <a:cs typeface="+mn-ea"/>
                        </a:rPr>
                        <m:t>𝑃</m:t>
                      </m:r>
                      <m:r>
                        <a:rPr lang="en-US" altLang="zh-CN" sz="1600" i="1">
                          <a:solidFill>
                            <a:schemeClr val="tx1">
                              <a:lumMod val="85000"/>
                              <a:lumOff val="15000"/>
                            </a:schemeClr>
                          </a:solidFill>
                          <a:latin typeface="Cambria Math" panose="02040503050406030204" pitchFamily="18" charset="0"/>
                          <a:cs typeface="+mn-ea"/>
                        </a:rPr>
                        <m:t>=</m:t>
                      </m:r>
                      <m:sSub>
                        <m:sSubPr>
                          <m:ctrlPr>
                            <a:rPr lang="en-US" altLang="zh-CN" sz="1600" i="1">
                              <a:solidFill>
                                <a:schemeClr val="tx1">
                                  <a:lumMod val="85000"/>
                                  <a:lumOff val="15000"/>
                                </a:schemeClr>
                              </a:solidFill>
                              <a:latin typeface="Cambria Math" panose="02040503050406030204" pitchFamily="18" charset="0"/>
                              <a:cs typeface="+mn-ea"/>
                            </a:rPr>
                          </m:ctrlPr>
                        </m:sSubPr>
                        <m:e>
                          <m:r>
                            <m:rPr>
                              <m:nor/>
                            </m:rPr>
                            <a:rPr lang="el-GR" altLang="zh-CN" sz="1600" i="1">
                              <a:solidFill>
                                <a:schemeClr val="tx1">
                                  <a:lumMod val="85000"/>
                                  <a:lumOff val="15000"/>
                                </a:schemeClr>
                              </a:solidFill>
                              <a:latin typeface="Cambria Math" panose="02040503050406030204" pitchFamily="18" charset="0"/>
                              <a:cs typeface="+mn-ea"/>
                            </a:rPr>
                            <m:t>λ</m:t>
                          </m:r>
                        </m:e>
                        <m:sub>
                          <m:r>
                            <a:rPr lang="en-US" altLang="zh-CN" sz="1600" i="1">
                              <a:solidFill>
                                <a:schemeClr val="tx1">
                                  <a:lumMod val="85000"/>
                                  <a:lumOff val="15000"/>
                                </a:schemeClr>
                              </a:solidFill>
                              <a:latin typeface="Cambria Math" panose="02040503050406030204" pitchFamily="18" charset="0"/>
                              <a:cs typeface="+mn-ea"/>
                            </a:rPr>
                            <m:t>0</m:t>
                          </m:r>
                        </m:sub>
                      </m:sSub>
                      <m:r>
                        <a:rPr lang="en-US" altLang="zh-CN" sz="1600" i="1">
                          <a:solidFill>
                            <a:schemeClr val="tx1">
                              <a:lumMod val="85000"/>
                              <a:lumOff val="15000"/>
                            </a:schemeClr>
                          </a:solidFill>
                          <a:latin typeface="Cambria Math" panose="02040503050406030204" pitchFamily="18" charset="0"/>
                          <a:cs typeface="+mn-ea"/>
                        </a:rPr>
                        <m:t>∗</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0+</m:t>
                      </m:r>
                      <m:sSub>
                        <m:sSubPr>
                          <m:ctrlPr>
                            <a:rPr lang="en-US" altLang="zh-CN" sz="1600" i="1">
                              <a:solidFill>
                                <a:schemeClr val="tx1">
                                  <a:lumMod val="85000"/>
                                  <a:lumOff val="15000"/>
                                </a:schemeClr>
                              </a:solidFill>
                              <a:latin typeface="Cambria Math" panose="02040503050406030204" pitchFamily="18" charset="0"/>
                              <a:cs typeface="+mn-ea"/>
                            </a:rPr>
                          </m:ctrlPr>
                        </m:sSubPr>
                        <m:e>
                          <m:r>
                            <m:rPr>
                              <m:nor/>
                            </m:rPr>
                            <a:rPr lang="el-GR" altLang="zh-CN" sz="1600" i="1">
                              <a:solidFill>
                                <a:schemeClr val="tx1">
                                  <a:lumMod val="85000"/>
                                  <a:lumOff val="15000"/>
                                </a:schemeClr>
                              </a:solidFill>
                              <a:latin typeface="Cambria Math" panose="02040503050406030204" pitchFamily="18" charset="0"/>
                              <a:cs typeface="+mn-ea"/>
                            </a:rPr>
                            <m:t>λ</m:t>
                          </m:r>
                        </m:e>
                        <m:sub>
                          <m:r>
                            <a:rPr lang="en-US" altLang="zh-CN" sz="1600" i="1">
                              <a:solidFill>
                                <a:schemeClr val="tx1">
                                  <a:lumMod val="85000"/>
                                  <a:lumOff val="15000"/>
                                </a:schemeClr>
                              </a:solidFill>
                              <a:latin typeface="Cambria Math" panose="02040503050406030204" pitchFamily="18" charset="0"/>
                              <a:cs typeface="+mn-ea"/>
                            </a:rPr>
                            <m:t>1</m:t>
                          </m:r>
                        </m:sub>
                      </m:sSub>
                      <m:r>
                        <a:rPr lang="en-US" altLang="zh-CN" sz="1600" i="1">
                          <a:solidFill>
                            <a:schemeClr val="tx1">
                              <a:lumMod val="85000"/>
                              <a:lumOff val="15000"/>
                            </a:schemeClr>
                          </a:solidFill>
                          <a:latin typeface="Cambria Math" panose="02040503050406030204" pitchFamily="18" charset="0"/>
                          <a:cs typeface="+mn-ea"/>
                        </a:rPr>
                        <m:t>∗</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1+</m:t>
                      </m:r>
                      <m:sSub>
                        <m:sSubPr>
                          <m:ctrlPr>
                            <a:rPr lang="en-US" altLang="zh-CN" sz="1600" i="1">
                              <a:solidFill>
                                <a:schemeClr val="tx1">
                                  <a:lumMod val="85000"/>
                                  <a:lumOff val="15000"/>
                                </a:schemeClr>
                              </a:solidFill>
                              <a:latin typeface="Cambria Math" panose="02040503050406030204" pitchFamily="18" charset="0"/>
                              <a:cs typeface="+mn-ea"/>
                            </a:rPr>
                          </m:ctrlPr>
                        </m:sSubPr>
                        <m:e>
                          <m:r>
                            <m:rPr>
                              <m:nor/>
                            </m:rPr>
                            <a:rPr lang="el-GR" altLang="zh-CN" sz="1600" i="1">
                              <a:solidFill>
                                <a:schemeClr val="tx1">
                                  <a:lumMod val="85000"/>
                                  <a:lumOff val="15000"/>
                                </a:schemeClr>
                              </a:solidFill>
                              <a:latin typeface="Cambria Math" panose="02040503050406030204" pitchFamily="18" charset="0"/>
                              <a:cs typeface="+mn-ea"/>
                            </a:rPr>
                            <m:t>λ</m:t>
                          </m:r>
                        </m:e>
                        <m:sub>
                          <m:r>
                            <a:rPr lang="en-US" altLang="zh-CN" sz="1600" i="1">
                              <a:solidFill>
                                <a:schemeClr val="tx1">
                                  <a:lumMod val="85000"/>
                                  <a:lumOff val="15000"/>
                                </a:schemeClr>
                              </a:solidFill>
                              <a:latin typeface="Cambria Math" panose="02040503050406030204" pitchFamily="18" charset="0"/>
                              <a:cs typeface="+mn-ea"/>
                            </a:rPr>
                            <m:t>2</m:t>
                          </m:r>
                        </m:sub>
                      </m:sSub>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2</m:t>
                      </m:r>
                    </m:oMath>
                  </m:oMathPara>
                </a14:m>
                <a:endParaRPr lang="en-US" altLang="zh-CN" sz="1600" i="1" dirty="0">
                  <a:solidFill>
                    <a:schemeClr val="tx1">
                      <a:lumMod val="85000"/>
                      <a:lumOff val="15000"/>
                    </a:schemeClr>
                  </a:solidFill>
                  <a:latin typeface="Cambria Math" panose="02040503050406030204" pitchFamily="18" charset="0"/>
                  <a:cs typeface="+mn-ea"/>
                </a:endParaRPr>
              </a:p>
              <a:p>
                <a:pPr>
                  <a:lnSpc>
                    <a:spcPts val="2500"/>
                  </a:lnSpc>
                </a:pPr>
                <a:r>
                  <a:rPr lang="zh-CN" altLang="en-US" sz="1600" dirty="0">
                    <a:solidFill>
                      <a:schemeClr val="tx1">
                        <a:lumMod val="85000"/>
                        <a:lumOff val="15000"/>
                      </a:schemeClr>
                    </a:solidFill>
                    <a:cs typeface="+mn-ea"/>
                  </a:rPr>
                  <a:t>重心坐标主要用来对三角形内部顶点的属性进行插值，比如颜色、纹理坐标、法线等。三角形的面积由顶点</a:t>
                </a:r>
                <a14:m>
                  <m:oMath xmlns:m="http://schemas.openxmlformats.org/officeDocument/2006/math">
                    <m:r>
                      <a:rPr lang="en-US" altLang="zh-CN" sz="1600" i="1" smtClean="0">
                        <a:solidFill>
                          <a:schemeClr val="tx1">
                            <a:lumMod val="85000"/>
                            <a:lumOff val="15000"/>
                          </a:schemeClr>
                        </a:solidFill>
                        <a:latin typeface="Cambria Math" panose="02040503050406030204" pitchFamily="18" charset="0"/>
                        <a:cs typeface="+mn-ea"/>
                      </a:rPr>
                      <m:t>𝑉</m:t>
                    </m:r>
                    <m:r>
                      <a:rPr lang="en-US" altLang="zh-CN" sz="160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cs typeface="+mn-ea"/>
                      </a:rPr>
                      <m:t>2</m:t>
                    </m:r>
                  </m:oMath>
                </a14:m>
                <a:r>
                  <a:rPr lang="zh-CN" altLang="en-US" sz="1600" dirty="0">
                    <a:solidFill>
                      <a:schemeClr val="tx1">
                        <a:lumMod val="85000"/>
                        <a:lumOff val="15000"/>
                      </a:schemeClr>
                    </a:solidFill>
                    <a:cs typeface="+mn-ea"/>
                  </a:rPr>
                  <a:t>定义，他是向量</a:t>
                </a:r>
                <a14:m>
                  <m:oMath xmlns:m="http://schemas.openxmlformats.org/officeDocument/2006/math">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0</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1</m:t>
                    </m:r>
                  </m:oMath>
                </a14:m>
                <a:r>
                  <a:rPr lang="zh-CN" altLang="en-US" sz="1600" dirty="0">
                    <a:solidFill>
                      <a:schemeClr val="tx1">
                        <a:lumMod val="85000"/>
                        <a:lumOff val="15000"/>
                      </a:schemeClr>
                    </a:solidFill>
                    <a:cs typeface="+mn-ea"/>
                  </a:rPr>
                  <a:t>和</a:t>
                </a:r>
                <a14:m>
                  <m:oMath xmlns:m="http://schemas.openxmlformats.org/officeDocument/2006/math">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0</m:t>
                    </m:r>
                    <m:r>
                      <a:rPr lang="en-US" altLang="zh-CN" sz="1600" i="1">
                        <a:solidFill>
                          <a:schemeClr val="tx1">
                            <a:lumMod val="85000"/>
                            <a:lumOff val="15000"/>
                          </a:schemeClr>
                        </a:solidFill>
                        <a:latin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cs typeface="+mn-ea"/>
                      </a:rPr>
                      <m:t>2</m:t>
                    </m:r>
                  </m:oMath>
                </a14:m>
                <a:r>
                  <a:rPr lang="zh-CN" altLang="en-US" sz="1600" dirty="0">
                    <a:solidFill>
                      <a:schemeClr val="tx1">
                        <a:lumMod val="85000"/>
                        <a:lumOff val="15000"/>
                      </a:schemeClr>
                    </a:solidFill>
                    <a:cs typeface="+mn-ea"/>
                  </a:rPr>
                  <a:t>定义的平行四边形面积的一半。如果点</a:t>
                </a:r>
                <a:r>
                  <a:rPr lang="en-US" altLang="zh-CN" sz="1600" dirty="0">
                    <a:solidFill>
                      <a:schemeClr val="tx1">
                        <a:lumMod val="85000"/>
                        <a:lumOff val="15000"/>
                      </a:schemeClr>
                    </a:solidFill>
                    <a:cs typeface="+mn-ea"/>
                  </a:rPr>
                  <a:t>P</a:t>
                </a:r>
                <a:r>
                  <a:rPr lang="zh-CN" altLang="en-US" sz="1600" dirty="0">
                    <a:solidFill>
                      <a:schemeClr val="tx1">
                        <a:lumMod val="85000"/>
                        <a:lumOff val="15000"/>
                      </a:schemeClr>
                    </a:solidFill>
                    <a:cs typeface="+mn-ea"/>
                  </a:rPr>
                  <a:t>在三角形的内部，可以知道</a:t>
                </a:r>
                <a:endParaRPr lang="en-US" altLang="zh-CN" sz="1600" dirty="0">
                  <a:solidFill>
                    <a:schemeClr val="tx1">
                      <a:lumMod val="85000"/>
                      <a:lumOff val="15000"/>
                    </a:schemeClr>
                  </a:solidFill>
                  <a:cs typeface="+mn-ea"/>
                </a:endParaRPr>
              </a:p>
              <a:p>
                <a:pPr>
                  <a:lnSpc>
                    <a:spcPts val="2500"/>
                  </a:lnSpc>
                </a:pP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𝑃𝑉</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𝑃𝑉</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𝑃</m:t>
                    </m:r>
                  </m:oMath>
                </a14:m>
                <a:r>
                  <a:rPr lang="zh-CN" altLang="en-US" sz="1600" dirty="0">
                    <a:solidFill>
                      <a:schemeClr val="tx1">
                        <a:lumMod val="85000"/>
                        <a:lumOff val="15000"/>
                      </a:schemeClr>
                    </a:solidFill>
                    <a:cs typeface="+mn-ea"/>
                  </a:rPr>
                  <a:t>的面积等于三角形的面积。</a:t>
                </a:r>
                <a:endParaRPr lang="en-US" altLang="zh-CN" sz="1600" dirty="0">
                  <a:solidFill>
                    <a:schemeClr val="tx1">
                      <a:lumMod val="85000"/>
                      <a:lumOff val="15000"/>
                    </a:schemeClr>
                  </a:solidFill>
                  <a:cs typeface="+mn-ea"/>
                </a:endParaRPr>
              </a:p>
              <a:p>
                <a:pPr>
                  <a:lnSpc>
                    <a:spcPts val="25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rPr>
                          </m:ctrlPr>
                        </m:sSubPr>
                        <m:e>
                          <m:r>
                            <a:rPr lang="en-US" altLang="zh-CN" sz="1600" b="0" i="1" smtClean="0">
                              <a:solidFill>
                                <a:schemeClr val="tx1">
                                  <a:lumMod val="85000"/>
                                  <a:lumOff val="15000"/>
                                </a:schemeClr>
                              </a:solidFill>
                              <a:latin typeface="Cambria Math" panose="02040503050406030204" pitchFamily="18" charset="0"/>
                              <a:cs typeface="+mn-ea"/>
                            </a:rPr>
                            <m:t>𝐴𝑟𝑒𝑎</m:t>
                          </m:r>
                        </m:e>
                        <m:sub>
                          <m:r>
                            <a:rPr lang="en-US" altLang="zh-CN" sz="1600" i="1" smtClean="0">
                              <a:solidFill>
                                <a:schemeClr val="tx1">
                                  <a:lumMod val="85000"/>
                                  <a:lumOff val="15000"/>
                                </a:schemeClr>
                              </a:solidFill>
                              <a:latin typeface="Cambria Math" panose="02040503050406030204" pitchFamily="18" charset="0"/>
                              <a:ea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2</m:t>
                          </m:r>
                        </m:sub>
                      </m:sSub>
                      <m:r>
                        <a:rPr lang="en-US" altLang="zh-CN" sz="1600" b="0" i="1" smtClean="0">
                          <a:solidFill>
                            <a:schemeClr val="tx1">
                              <a:lumMod val="85000"/>
                              <a:lumOff val="15000"/>
                            </a:schemeClr>
                          </a:solidFill>
                          <a:latin typeface="Cambria Math" panose="02040503050406030204" pitchFamily="18" charset="0"/>
                          <a:cs typeface="+mn-ea"/>
                        </a:rPr>
                        <m:t>=</m:t>
                      </m:r>
                      <m:sSub>
                        <m:sSubPr>
                          <m:ctrlPr>
                            <a:rPr lang="en-US" altLang="zh-CN" sz="1600" b="0" i="1" smtClean="0">
                              <a:solidFill>
                                <a:schemeClr val="tx1">
                                  <a:lumMod val="85000"/>
                                  <a:lumOff val="15000"/>
                                </a:schemeClr>
                              </a:solidFill>
                              <a:latin typeface="Cambria Math" panose="02040503050406030204" pitchFamily="18" charset="0"/>
                              <a:cs typeface="+mn-ea"/>
                            </a:rPr>
                          </m:ctrlPr>
                        </m:sSubPr>
                        <m:e>
                          <m:r>
                            <a:rPr lang="en-US" altLang="zh-CN" sz="1600" b="0" i="1" smtClean="0">
                              <a:solidFill>
                                <a:schemeClr val="tx1">
                                  <a:lumMod val="85000"/>
                                  <a:lumOff val="15000"/>
                                </a:schemeClr>
                              </a:solidFill>
                              <a:latin typeface="Cambria Math" panose="02040503050406030204" pitchFamily="18" charset="0"/>
                              <a:cs typeface="+mn-ea"/>
                            </a:rPr>
                            <m:t>𝐴𝑟𝑒𝑎</m:t>
                          </m:r>
                        </m:e>
                        <m: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𝑃</m:t>
                          </m:r>
                        </m:sub>
                      </m:sSub>
                      <m:r>
                        <a:rPr lang="en-US" altLang="zh-CN" sz="1600" b="0" i="1" smtClean="0">
                          <a:solidFill>
                            <a:schemeClr val="tx1">
                              <a:lumMod val="85000"/>
                              <a:lumOff val="15000"/>
                            </a:schemeClr>
                          </a:solidFill>
                          <a:latin typeface="Cambria Math" panose="02040503050406030204" pitchFamily="18" charset="0"/>
                          <a:cs typeface="+mn-ea"/>
                        </a:rPr>
                        <m:t>+</m:t>
                      </m:r>
                      <m:sSub>
                        <m:sSubPr>
                          <m:ctrlPr>
                            <a:rPr lang="en-US" altLang="zh-CN" sz="1600" b="0" i="1" smtClean="0">
                              <a:solidFill>
                                <a:schemeClr val="tx1">
                                  <a:lumMod val="85000"/>
                                  <a:lumOff val="15000"/>
                                </a:schemeClr>
                              </a:solidFill>
                              <a:latin typeface="Cambria Math" panose="02040503050406030204" pitchFamily="18" charset="0"/>
                              <a:cs typeface="+mn-ea"/>
                            </a:rPr>
                          </m:ctrlPr>
                        </m:sSubPr>
                        <m:e>
                          <m:r>
                            <a:rPr lang="en-US" altLang="zh-CN" sz="1600" b="0" i="1" smtClean="0">
                              <a:solidFill>
                                <a:schemeClr val="tx1">
                                  <a:lumMod val="85000"/>
                                  <a:lumOff val="15000"/>
                                </a:schemeClr>
                              </a:solidFill>
                              <a:latin typeface="Cambria Math" panose="02040503050406030204" pitchFamily="18" charset="0"/>
                              <a:cs typeface="+mn-ea"/>
                            </a:rPr>
                            <m:t>𝐴𝑟𝑒𝑎</m:t>
                          </m:r>
                        </m:e>
                        <m: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𝑃</m:t>
                          </m:r>
                        </m:sub>
                      </m:sSub>
                      <m:r>
                        <a:rPr lang="en-US" altLang="zh-CN" sz="1600" b="0" i="1" smtClean="0">
                          <a:solidFill>
                            <a:schemeClr val="tx1">
                              <a:lumMod val="85000"/>
                              <a:lumOff val="15000"/>
                            </a:schemeClr>
                          </a:solidFill>
                          <a:latin typeface="Cambria Math" panose="02040503050406030204" pitchFamily="18" charset="0"/>
                          <a:cs typeface="+mn-ea"/>
                        </a:rPr>
                        <m:t>+</m:t>
                      </m:r>
                      <m:sSub>
                        <m:sSubPr>
                          <m:ctrlPr>
                            <a:rPr lang="en-US" altLang="zh-CN" sz="1600" b="0" i="1" smtClean="0">
                              <a:solidFill>
                                <a:schemeClr val="tx1">
                                  <a:lumMod val="85000"/>
                                  <a:lumOff val="15000"/>
                                </a:schemeClr>
                              </a:solidFill>
                              <a:latin typeface="Cambria Math" panose="02040503050406030204" pitchFamily="18" charset="0"/>
                              <a:cs typeface="+mn-ea"/>
                            </a:rPr>
                          </m:ctrlPr>
                        </m:sSubPr>
                        <m:e>
                          <m:r>
                            <a:rPr lang="en-US" altLang="zh-CN" sz="1600" b="0" i="1" smtClean="0">
                              <a:solidFill>
                                <a:schemeClr val="tx1">
                                  <a:lumMod val="85000"/>
                                  <a:lumOff val="15000"/>
                                </a:schemeClr>
                              </a:solidFill>
                              <a:latin typeface="Cambria Math" panose="02040503050406030204" pitchFamily="18" charset="0"/>
                              <a:cs typeface="+mn-ea"/>
                            </a:rPr>
                            <m:t>𝐴𝑟𝑒𝑎</m:t>
                          </m:r>
                        </m:e>
                        <m:sub>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𝑉</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𝑃</m:t>
                          </m:r>
                        </m:sub>
                      </m:sSub>
                    </m:oMath>
                  </m:oMathPara>
                </a14:m>
                <a:endParaRPr lang="en-US" altLang="zh-CN" sz="1600" dirty="0">
                  <a:solidFill>
                    <a:schemeClr val="tx1">
                      <a:lumMod val="85000"/>
                      <a:lumOff val="15000"/>
                    </a:schemeClr>
                  </a:solidFill>
                  <a:cs typeface="+mn-ea"/>
                </a:endParaRPr>
              </a:p>
              <a:p>
                <a:pPr>
                  <a:lnSpc>
                    <a:spcPts val="2500"/>
                  </a:lnSpc>
                </a:pPr>
                <a:r>
                  <a:rPr lang="zh-CN" altLang="en-US" sz="1600" dirty="0">
                    <a:solidFill>
                      <a:schemeClr val="tx1">
                        <a:lumMod val="85000"/>
                        <a:lumOff val="15000"/>
                      </a:schemeClr>
                    </a:solidFill>
                    <a:cs typeface="+mn-ea"/>
                  </a:rPr>
                  <a:t>实际上，</a:t>
                </a:r>
                <a:r>
                  <a:rPr lang="zh-CN" altLang="en-US" sz="1600" b="1" dirty="0">
                    <a:solidFill>
                      <a:schemeClr val="tx1">
                        <a:lumMod val="85000"/>
                        <a:lumOff val="15000"/>
                      </a:schemeClr>
                    </a:solidFill>
                    <a:cs typeface="+mn-ea"/>
                  </a:rPr>
                  <a:t>重心坐标可以表示为三角形面积与</a:t>
                </a:r>
                <a14:m>
                  <m:oMath xmlns:m="http://schemas.openxmlformats.org/officeDocument/2006/math">
                    <m:r>
                      <a:rPr lang="en-US" altLang="zh-CN" sz="1600" b="1" i="1" smtClean="0">
                        <a:solidFill>
                          <a:schemeClr val="tx1">
                            <a:lumMod val="85000"/>
                            <a:lumOff val="15000"/>
                          </a:schemeClr>
                        </a:solidFill>
                        <a:latin typeface="Cambria Math" panose="02040503050406030204" pitchFamily="18" charset="0"/>
                        <a:cs typeface="+mn-ea"/>
                      </a:rPr>
                      <m:t>𝑽</m:t>
                    </m:r>
                    <m:r>
                      <a:rPr lang="en-US" altLang="zh-CN" sz="1600" b="1" i="1" smtClean="0">
                        <a:solidFill>
                          <a:schemeClr val="tx1">
                            <a:lumMod val="85000"/>
                            <a:lumOff val="15000"/>
                          </a:schemeClr>
                        </a:solidFill>
                        <a:latin typeface="Cambria Math" panose="02040503050406030204" pitchFamily="18" charset="0"/>
                        <a:cs typeface="+mn-ea"/>
                      </a:rPr>
                      <m:t>𝟎</m:t>
                    </m:r>
                    <m:r>
                      <a:rPr lang="en-US" altLang="zh-CN" sz="1600" b="1" i="1" smtClean="0">
                        <a:solidFill>
                          <a:schemeClr val="tx1">
                            <a:lumMod val="85000"/>
                            <a:lumOff val="15000"/>
                          </a:schemeClr>
                        </a:solidFill>
                        <a:latin typeface="Cambria Math" panose="02040503050406030204" pitchFamily="18" charset="0"/>
                        <a:cs typeface="+mn-ea"/>
                      </a:rPr>
                      <m:t>𝑽</m:t>
                    </m:r>
                    <m:r>
                      <a:rPr lang="en-US" altLang="zh-CN" sz="1600" b="1" i="1" smtClean="0">
                        <a:solidFill>
                          <a:schemeClr val="tx1">
                            <a:lumMod val="85000"/>
                            <a:lumOff val="15000"/>
                          </a:schemeClr>
                        </a:solidFill>
                        <a:latin typeface="Cambria Math" panose="02040503050406030204" pitchFamily="18" charset="0"/>
                        <a:cs typeface="+mn-ea"/>
                      </a:rPr>
                      <m:t>𝟏</m:t>
                    </m:r>
                    <m:r>
                      <a:rPr lang="en-US" altLang="zh-CN" sz="1600" b="1" i="1" smtClean="0">
                        <a:solidFill>
                          <a:schemeClr val="tx1">
                            <a:lumMod val="85000"/>
                            <a:lumOff val="15000"/>
                          </a:schemeClr>
                        </a:solidFill>
                        <a:latin typeface="Cambria Math" panose="02040503050406030204" pitchFamily="18" charset="0"/>
                        <a:cs typeface="+mn-ea"/>
                      </a:rPr>
                      <m:t>𝑽</m:t>
                    </m:r>
                    <m:r>
                      <a:rPr lang="en-US" altLang="zh-CN" sz="1600" b="1" i="1" smtClean="0">
                        <a:solidFill>
                          <a:schemeClr val="tx1">
                            <a:lumMod val="85000"/>
                            <a:lumOff val="15000"/>
                          </a:schemeClr>
                        </a:solidFill>
                        <a:latin typeface="Cambria Math" panose="02040503050406030204" pitchFamily="18" charset="0"/>
                        <a:cs typeface="+mn-ea"/>
                      </a:rPr>
                      <m:t>𝟐</m:t>
                    </m:r>
                  </m:oMath>
                </a14:m>
                <a:r>
                  <a:rPr lang="zh-CN" altLang="en-US" sz="1600" b="1" dirty="0">
                    <a:solidFill>
                      <a:schemeClr val="tx1">
                        <a:lumMod val="85000"/>
                        <a:lumOff val="15000"/>
                      </a:schemeClr>
                    </a:solidFill>
                    <a:cs typeface="+mn-ea"/>
                  </a:rPr>
                  <a:t>面积之比</a:t>
                </a:r>
                <a:r>
                  <a:rPr lang="zh-CN" altLang="en-US" sz="1600" dirty="0">
                    <a:solidFill>
                      <a:schemeClr val="tx1">
                        <a:lumMod val="85000"/>
                        <a:lumOff val="15000"/>
                      </a:schemeClr>
                    </a:solidFill>
                    <a:cs typeface="+mn-ea"/>
                  </a:rPr>
                  <a:t>：</a:t>
                </a:r>
                <a:endParaRPr lang="en-US" altLang="zh-CN" sz="1600" dirty="0">
                  <a:solidFill>
                    <a:schemeClr val="tx1">
                      <a:lumMod val="85000"/>
                      <a:lumOff val="15000"/>
                    </a:schemeClr>
                  </a:solidFill>
                  <a:cs typeface="+mn-ea"/>
                </a:endParaRPr>
              </a:p>
              <a:p>
                <a:pPr/>
                <a14:m>
                  <m:oMathPara xmlns:m="http://schemas.openxmlformats.org/officeDocument/2006/math">
                    <m:oMathParaPr>
                      <m:jc m:val="centerGroup"/>
                    </m:oMathParaPr>
                    <m:oMath xmlns:m="http://schemas.openxmlformats.org/officeDocument/2006/math">
                      <m:sSub>
                        <m:sSubPr>
                          <m:ctrlPr>
                            <a:rPr lang="en-US" altLang="zh-CN" sz="1600" i="1">
                              <a:solidFill>
                                <a:schemeClr val="tx1">
                                  <a:lumMod val="85000"/>
                                  <a:lumOff val="15000"/>
                                </a:schemeClr>
                              </a:solidFill>
                              <a:latin typeface="Cambria Math" panose="02040503050406030204" pitchFamily="18" charset="0"/>
                              <a:cs typeface="+mn-ea"/>
                            </a:rPr>
                          </m:ctrlPr>
                        </m:sSubPr>
                        <m:e>
                          <m:r>
                            <m:rPr>
                              <m:nor/>
                            </m:rPr>
                            <a:rPr lang="el-GR" altLang="zh-CN" sz="1600" i="1">
                              <a:solidFill>
                                <a:schemeClr val="tx1">
                                  <a:lumMod val="85000"/>
                                  <a:lumOff val="15000"/>
                                </a:schemeClr>
                              </a:solidFill>
                              <a:latin typeface="Cambria Math" panose="02040503050406030204" pitchFamily="18" charset="0"/>
                              <a:cs typeface="+mn-ea"/>
                            </a:rPr>
                            <m:t>λ</m:t>
                          </m:r>
                        </m:e>
                        <m:sub>
                          <m:r>
                            <a:rPr lang="en-US" altLang="zh-CN" sz="1600" i="1">
                              <a:solidFill>
                                <a:schemeClr val="tx1">
                                  <a:lumMod val="85000"/>
                                  <a:lumOff val="15000"/>
                                </a:schemeClr>
                              </a:solidFill>
                              <a:latin typeface="Cambria Math" panose="02040503050406030204" pitchFamily="18" charset="0"/>
                              <a:cs typeface="+mn-ea"/>
                            </a:rPr>
                            <m:t>0</m:t>
                          </m:r>
                        </m:sub>
                      </m:sSub>
                      <m:r>
                        <a:rPr lang="en-US" altLang="zh-CN" sz="1600" i="1">
                          <a:solidFill>
                            <a:schemeClr val="tx1">
                              <a:lumMod val="85000"/>
                              <a:lumOff val="15000"/>
                            </a:schemeClr>
                          </a:solidFill>
                          <a:latin typeface="Cambria Math" panose="02040503050406030204" pitchFamily="18" charset="0"/>
                          <a:cs typeface="+mn-ea"/>
                        </a:rPr>
                        <m:t>=</m:t>
                      </m:r>
                      <m:f>
                        <m:fPr>
                          <m:ctrlPr>
                            <a:rPr lang="en-US" altLang="zh-CN" sz="1600" i="1">
                              <a:solidFill>
                                <a:schemeClr val="tx1">
                                  <a:lumMod val="85000"/>
                                  <a:lumOff val="15000"/>
                                </a:schemeClr>
                              </a:solidFill>
                              <a:latin typeface="Cambria Math" panose="02040503050406030204" pitchFamily="18" charset="0"/>
                              <a:cs typeface="+mn-ea"/>
                            </a:rPr>
                          </m:ctrlPr>
                        </m:fPr>
                        <m:num>
                          <m:r>
                            <m:rPr>
                              <m:sty m:val="p"/>
                            </m:rPr>
                            <a:rPr lang="en-US" altLang="zh-CN" sz="1600" i="1">
                              <a:solidFill>
                                <a:schemeClr val="tx1">
                                  <a:lumMod val="85000"/>
                                  <a:lumOff val="15000"/>
                                </a:schemeClr>
                              </a:solidFill>
                              <a:latin typeface="Cambria Math" panose="02040503050406030204" pitchFamily="18" charset="0"/>
                              <a:cs typeface="+mn-ea"/>
                            </a:rPr>
                            <m:t>A</m:t>
                          </m:r>
                          <m:r>
                            <a:rPr lang="en-US" altLang="zh-CN" sz="1600" i="1">
                              <a:solidFill>
                                <a:schemeClr val="tx1">
                                  <a:lumMod val="85000"/>
                                  <a:lumOff val="15000"/>
                                </a:schemeClr>
                              </a:solidFill>
                              <a:latin typeface="Cambria Math" panose="02040503050406030204" pitchFamily="18" charset="0"/>
                              <a:cs typeface="+mn-ea"/>
                            </a:rPr>
                            <m:t>𝑟𝑒𝑎</m:t>
                          </m:r>
                          <m:r>
                            <a:rPr lang="en-US" altLang="zh-CN" sz="1600" i="1">
                              <a:solidFill>
                                <a:schemeClr val="tx1">
                                  <a:lumMod val="85000"/>
                                  <a:lumOff val="15000"/>
                                </a:schemeClr>
                              </a:solidFill>
                              <a:latin typeface="Cambria Math" panose="02040503050406030204" pitchFamily="18" charset="0"/>
                              <a:cs typeface="+mn-ea"/>
                            </a:rPr>
                            <m:t>(</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1,</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2,</m:t>
                          </m:r>
                          <m:r>
                            <a:rPr lang="en-US" altLang="zh-CN" sz="1600" i="1">
                              <a:solidFill>
                                <a:schemeClr val="tx1">
                                  <a:lumMod val="85000"/>
                                  <a:lumOff val="15000"/>
                                </a:schemeClr>
                              </a:solidFill>
                              <a:latin typeface="Cambria Math" panose="02040503050406030204" pitchFamily="18" charset="0"/>
                              <a:cs typeface="+mn-ea"/>
                            </a:rPr>
                            <m:t>𝑃</m:t>
                          </m:r>
                          <m:r>
                            <a:rPr lang="en-US" altLang="zh-CN" sz="1600" i="1">
                              <a:solidFill>
                                <a:schemeClr val="tx1">
                                  <a:lumMod val="85000"/>
                                  <a:lumOff val="15000"/>
                                </a:schemeClr>
                              </a:solidFill>
                              <a:latin typeface="Cambria Math" panose="02040503050406030204" pitchFamily="18" charset="0"/>
                              <a:cs typeface="+mn-ea"/>
                            </a:rPr>
                            <m:t>)</m:t>
                          </m:r>
                        </m:num>
                        <m:den>
                          <m:r>
                            <a:rPr lang="en-US" altLang="zh-CN" sz="1600" i="1">
                              <a:solidFill>
                                <a:schemeClr val="tx1">
                                  <a:lumMod val="85000"/>
                                  <a:lumOff val="15000"/>
                                </a:schemeClr>
                              </a:solidFill>
                              <a:latin typeface="Cambria Math" panose="02040503050406030204" pitchFamily="18" charset="0"/>
                              <a:cs typeface="+mn-ea"/>
                            </a:rPr>
                            <m:t>𝐴𝑟𝑒𝑎</m:t>
                          </m:r>
                          <m:r>
                            <a:rPr lang="en-US" altLang="zh-CN" sz="1600" i="1">
                              <a:solidFill>
                                <a:schemeClr val="tx1">
                                  <a:lumMod val="85000"/>
                                  <a:lumOff val="15000"/>
                                </a:schemeClr>
                              </a:solidFill>
                              <a:latin typeface="Cambria Math" panose="02040503050406030204" pitchFamily="18" charset="0"/>
                              <a:cs typeface="+mn-ea"/>
                            </a:rPr>
                            <m:t>(</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0,</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1,</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2)</m:t>
                          </m:r>
                        </m:den>
                      </m:f>
                    </m:oMath>
                  </m:oMathPara>
                </a14:m>
                <a:endParaRPr lang="en-US" altLang="zh-CN" sz="1600" i="1" dirty="0">
                  <a:solidFill>
                    <a:schemeClr val="tx1">
                      <a:lumMod val="85000"/>
                      <a:lumOff val="15000"/>
                    </a:schemeClr>
                  </a:solidFill>
                  <a:latin typeface="Cambria Math" panose="02040503050406030204" pitchFamily="18" charset="0"/>
                  <a:cs typeface="+mn-ea"/>
                </a:endParaRPr>
              </a:p>
              <a:p>
                <a:pPr/>
                <a14:m>
                  <m:oMathPara xmlns:m="http://schemas.openxmlformats.org/officeDocument/2006/math">
                    <m:oMathParaPr>
                      <m:jc m:val="centerGroup"/>
                    </m:oMathParaPr>
                    <m:oMath xmlns:m="http://schemas.openxmlformats.org/officeDocument/2006/math">
                      <m:sSub>
                        <m:sSubPr>
                          <m:ctrlPr>
                            <a:rPr lang="en-US" altLang="zh-CN" sz="1600" i="1">
                              <a:solidFill>
                                <a:schemeClr val="tx1">
                                  <a:lumMod val="85000"/>
                                  <a:lumOff val="15000"/>
                                </a:schemeClr>
                              </a:solidFill>
                              <a:latin typeface="Cambria Math" panose="02040503050406030204" pitchFamily="18" charset="0"/>
                              <a:cs typeface="+mn-ea"/>
                            </a:rPr>
                          </m:ctrlPr>
                        </m:sSubPr>
                        <m:e>
                          <m:r>
                            <m:rPr>
                              <m:nor/>
                            </m:rPr>
                            <a:rPr lang="el-GR" altLang="zh-CN" sz="1600" i="1">
                              <a:solidFill>
                                <a:schemeClr val="tx1">
                                  <a:lumMod val="85000"/>
                                  <a:lumOff val="15000"/>
                                </a:schemeClr>
                              </a:solidFill>
                              <a:latin typeface="Cambria Math" panose="02040503050406030204" pitchFamily="18" charset="0"/>
                              <a:cs typeface="+mn-ea"/>
                            </a:rPr>
                            <m:t>λ</m:t>
                          </m:r>
                        </m:e>
                        <m:sub>
                          <m:r>
                            <a:rPr lang="en-US" altLang="zh-CN" sz="1600" i="1">
                              <a:solidFill>
                                <a:schemeClr val="tx1">
                                  <a:lumMod val="85000"/>
                                  <a:lumOff val="15000"/>
                                </a:schemeClr>
                              </a:solidFill>
                              <a:latin typeface="Cambria Math" panose="02040503050406030204" pitchFamily="18" charset="0"/>
                              <a:cs typeface="+mn-ea"/>
                            </a:rPr>
                            <m:t>1</m:t>
                          </m:r>
                        </m:sub>
                      </m:sSub>
                      <m:r>
                        <a:rPr lang="en-US" altLang="zh-CN" sz="1600" i="1">
                          <a:solidFill>
                            <a:schemeClr val="tx1">
                              <a:lumMod val="85000"/>
                              <a:lumOff val="15000"/>
                            </a:schemeClr>
                          </a:solidFill>
                          <a:latin typeface="Cambria Math" panose="02040503050406030204" pitchFamily="18" charset="0"/>
                          <a:cs typeface="+mn-ea"/>
                        </a:rPr>
                        <m:t>=</m:t>
                      </m:r>
                      <m:f>
                        <m:fPr>
                          <m:ctrlPr>
                            <a:rPr lang="en-US" altLang="zh-CN" sz="1600" i="1">
                              <a:solidFill>
                                <a:schemeClr val="tx1">
                                  <a:lumMod val="85000"/>
                                  <a:lumOff val="15000"/>
                                </a:schemeClr>
                              </a:solidFill>
                              <a:latin typeface="Cambria Math" panose="02040503050406030204" pitchFamily="18" charset="0"/>
                              <a:cs typeface="+mn-ea"/>
                            </a:rPr>
                          </m:ctrlPr>
                        </m:fPr>
                        <m:num>
                          <m:r>
                            <m:rPr>
                              <m:sty m:val="p"/>
                            </m:rPr>
                            <a:rPr lang="en-US" altLang="zh-CN" sz="1600" i="1">
                              <a:solidFill>
                                <a:schemeClr val="tx1">
                                  <a:lumMod val="85000"/>
                                  <a:lumOff val="15000"/>
                                </a:schemeClr>
                              </a:solidFill>
                              <a:latin typeface="Cambria Math" panose="02040503050406030204" pitchFamily="18" charset="0"/>
                              <a:cs typeface="+mn-ea"/>
                            </a:rPr>
                            <m:t>A</m:t>
                          </m:r>
                          <m:r>
                            <a:rPr lang="en-US" altLang="zh-CN" sz="1600" i="1">
                              <a:solidFill>
                                <a:schemeClr val="tx1">
                                  <a:lumMod val="85000"/>
                                  <a:lumOff val="15000"/>
                                </a:schemeClr>
                              </a:solidFill>
                              <a:latin typeface="Cambria Math" panose="02040503050406030204" pitchFamily="18" charset="0"/>
                              <a:cs typeface="+mn-ea"/>
                            </a:rPr>
                            <m:t>𝑟𝑒𝑎</m:t>
                          </m:r>
                          <m:r>
                            <a:rPr lang="en-US" altLang="zh-CN" sz="1600" i="1">
                              <a:solidFill>
                                <a:schemeClr val="tx1">
                                  <a:lumMod val="85000"/>
                                  <a:lumOff val="15000"/>
                                </a:schemeClr>
                              </a:solidFill>
                              <a:latin typeface="Cambria Math" panose="02040503050406030204" pitchFamily="18" charset="0"/>
                              <a:cs typeface="+mn-ea"/>
                            </a:rPr>
                            <m:t>(</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2,</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0,</m:t>
                          </m:r>
                          <m:r>
                            <a:rPr lang="en-US" altLang="zh-CN" sz="1600" i="1">
                              <a:solidFill>
                                <a:schemeClr val="tx1">
                                  <a:lumMod val="85000"/>
                                  <a:lumOff val="15000"/>
                                </a:schemeClr>
                              </a:solidFill>
                              <a:latin typeface="Cambria Math" panose="02040503050406030204" pitchFamily="18" charset="0"/>
                              <a:cs typeface="+mn-ea"/>
                            </a:rPr>
                            <m:t>𝑃</m:t>
                          </m:r>
                          <m:r>
                            <a:rPr lang="en-US" altLang="zh-CN" sz="1600" i="1">
                              <a:solidFill>
                                <a:schemeClr val="tx1">
                                  <a:lumMod val="85000"/>
                                  <a:lumOff val="15000"/>
                                </a:schemeClr>
                              </a:solidFill>
                              <a:latin typeface="Cambria Math" panose="02040503050406030204" pitchFamily="18" charset="0"/>
                              <a:cs typeface="+mn-ea"/>
                            </a:rPr>
                            <m:t>)</m:t>
                          </m:r>
                        </m:num>
                        <m:den>
                          <m:r>
                            <a:rPr lang="en-US" altLang="zh-CN" sz="1600" i="1">
                              <a:solidFill>
                                <a:schemeClr val="tx1">
                                  <a:lumMod val="85000"/>
                                  <a:lumOff val="15000"/>
                                </a:schemeClr>
                              </a:solidFill>
                              <a:latin typeface="Cambria Math" panose="02040503050406030204" pitchFamily="18" charset="0"/>
                              <a:cs typeface="+mn-ea"/>
                            </a:rPr>
                            <m:t>𝐴𝑟𝑒𝑎</m:t>
                          </m:r>
                          <m:r>
                            <a:rPr lang="en-US" altLang="zh-CN" sz="1600" i="1">
                              <a:solidFill>
                                <a:schemeClr val="tx1">
                                  <a:lumMod val="85000"/>
                                  <a:lumOff val="15000"/>
                                </a:schemeClr>
                              </a:solidFill>
                              <a:latin typeface="Cambria Math" panose="02040503050406030204" pitchFamily="18" charset="0"/>
                              <a:cs typeface="+mn-ea"/>
                            </a:rPr>
                            <m:t>(</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0,</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1,</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2)</m:t>
                          </m:r>
                        </m:den>
                      </m:f>
                    </m:oMath>
                  </m:oMathPara>
                </a14:m>
                <a:endParaRPr lang="en-US" altLang="zh-CN" sz="1600" i="1" dirty="0">
                  <a:solidFill>
                    <a:schemeClr val="tx1">
                      <a:lumMod val="85000"/>
                      <a:lumOff val="15000"/>
                    </a:schemeClr>
                  </a:solidFill>
                  <a:latin typeface="Cambria Math" panose="02040503050406030204" pitchFamily="18" charset="0"/>
                  <a:cs typeface="+mn-ea"/>
                </a:endParaRPr>
              </a:p>
              <a:p>
                <a:pPr/>
                <a14:m>
                  <m:oMathPara xmlns:m="http://schemas.openxmlformats.org/officeDocument/2006/math">
                    <m:oMathParaPr>
                      <m:jc m:val="centerGroup"/>
                    </m:oMathParaPr>
                    <m:oMath xmlns:m="http://schemas.openxmlformats.org/officeDocument/2006/math">
                      <m:sSub>
                        <m:sSubPr>
                          <m:ctrlPr>
                            <a:rPr lang="en-US" altLang="zh-CN" sz="1600" i="1">
                              <a:solidFill>
                                <a:schemeClr val="tx1">
                                  <a:lumMod val="85000"/>
                                  <a:lumOff val="15000"/>
                                </a:schemeClr>
                              </a:solidFill>
                              <a:latin typeface="Cambria Math" panose="02040503050406030204" pitchFamily="18" charset="0"/>
                              <a:cs typeface="+mn-ea"/>
                            </a:rPr>
                          </m:ctrlPr>
                        </m:sSubPr>
                        <m:e>
                          <m:r>
                            <m:rPr>
                              <m:nor/>
                            </m:rPr>
                            <a:rPr lang="el-GR" altLang="zh-CN" sz="1600" i="1">
                              <a:solidFill>
                                <a:schemeClr val="tx1">
                                  <a:lumMod val="85000"/>
                                  <a:lumOff val="15000"/>
                                </a:schemeClr>
                              </a:solidFill>
                              <a:latin typeface="Cambria Math" panose="02040503050406030204" pitchFamily="18" charset="0"/>
                              <a:cs typeface="+mn-ea"/>
                            </a:rPr>
                            <m:t>λ</m:t>
                          </m:r>
                        </m:e>
                        <m:sub>
                          <m:r>
                            <a:rPr lang="en-US" altLang="zh-CN" sz="1600" i="1">
                              <a:solidFill>
                                <a:schemeClr val="tx1">
                                  <a:lumMod val="85000"/>
                                  <a:lumOff val="15000"/>
                                </a:schemeClr>
                              </a:solidFill>
                              <a:latin typeface="Cambria Math" panose="02040503050406030204" pitchFamily="18" charset="0"/>
                              <a:cs typeface="+mn-ea"/>
                            </a:rPr>
                            <m:t>2</m:t>
                          </m:r>
                        </m:sub>
                      </m:sSub>
                      <m:r>
                        <a:rPr lang="en-US" altLang="zh-CN" sz="1600" i="1">
                          <a:solidFill>
                            <a:schemeClr val="tx1">
                              <a:lumMod val="85000"/>
                              <a:lumOff val="15000"/>
                            </a:schemeClr>
                          </a:solidFill>
                          <a:latin typeface="Cambria Math" panose="02040503050406030204" pitchFamily="18" charset="0"/>
                          <a:cs typeface="+mn-ea"/>
                        </a:rPr>
                        <m:t>=</m:t>
                      </m:r>
                      <m:f>
                        <m:fPr>
                          <m:ctrlPr>
                            <a:rPr lang="en-US" altLang="zh-CN" sz="1600" i="1">
                              <a:solidFill>
                                <a:schemeClr val="tx1">
                                  <a:lumMod val="85000"/>
                                  <a:lumOff val="15000"/>
                                </a:schemeClr>
                              </a:solidFill>
                              <a:latin typeface="Cambria Math" panose="02040503050406030204" pitchFamily="18" charset="0"/>
                              <a:cs typeface="+mn-ea"/>
                            </a:rPr>
                          </m:ctrlPr>
                        </m:fPr>
                        <m:num>
                          <m:r>
                            <m:rPr>
                              <m:sty m:val="p"/>
                            </m:rPr>
                            <a:rPr lang="en-US" altLang="zh-CN" sz="1600" i="1">
                              <a:solidFill>
                                <a:schemeClr val="tx1">
                                  <a:lumMod val="85000"/>
                                  <a:lumOff val="15000"/>
                                </a:schemeClr>
                              </a:solidFill>
                              <a:latin typeface="Cambria Math" panose="02040503050406030204" pitchFamily="18" charset="0"/>
                              <a:cs typeface="+mn-ea"/>
                            </a:rPr>
                            <m:t>A</m:t>
                          </m:r>
                          <m:r>
                            <a:rPr lang="en-US" altLang="zh-CN" sz="1600" i="1">
                              <a:solidFill>
                                <a:schemeClr val="tx1">
                                  <a:lumMod val="85000"/>
                                  <a:lumOff val="15000"/>
                                </a:schemeClr>
                              </a:solidFill>
                              <a:latin typeface="Cambria Math" panose="02040503050406030204" pitchFamily="18" charset="0"/>
                              <a:cs typeface="+mn-ea"/>
                            </a:rPr>
                            <m:t>𝑟𝑒𝑎</m:t>
                          </m:r>
                          <m:r>
                            <a:rPr lang="en-US" altLang="zh-CN" sz="1600" i="1">
                              <a:solidFill>
                                <a:schemeClr val="tx1">
                                  <a:lumMod val="85000"/>
                                  <a:lumOff val="15000"/>
                                </a:schemeClr>
                              </a:solidFill>
                              <a:latin typeface="Cambria Math" panose="02040503050406030204" pitchFamily="18" charset="0"/>
                              <a:cs typeface="+mn-ea"/>
                            </a:rPr>
                            <m:t>(</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0,</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1,</m:t>
                          </m:r>
                          <m:r>
                            <a:rPr lang="en-US" altLang="zh-CN" sz="1600" i="1">
                              <a:solidFill>
                                <a:schemeClr val="tx1">
                                  <a:lumMod val="85000"/>
                                  <a:lumOff val="15000"/>
                                </a:schemeClr>
                              </a:solidFill>
                              <a:latin typeface="Cambria Math" panose="02040503050406030204" pitchFamily="18" charset="0"/>
                              <a:cs typeface="+mn-ea"/>
                            </a:rPr>
                            <m:t>𝑃</m:t>
                          </m:r>
                          <m:r>
                            <a:rPr lang="en-US" altLang="zh-CN" sz="1600" i="1">
                              <a:solidFill>
                                <a:schemeClr val="tx1">
                                  <a:lumMod val="85000"/>
                                  <a:lumOff val="15000"/>
                                </a:schemeClr>
                              </a:solidFill>
                              <a:latin typeface="Cambria Math" panose="02040503050406030204" pitchFamily="18" charset="0"/>
                              <a:cs typeface="+mn-ea"/>
                            </a:rPr>
                            <m:t>)</m:t>
                          </m:r>
                        </m:num>
                        <m:den>
                          <m:r>
                            <a:rPr lang="en-US" altLang="zh-CN" sz="1600" i="1">
                              <a:solidFill>
                                <a:schemeClr val="tx1">
                                  <a:lumMod val="85000"/>
                                  <a:lumOff val="15000"/>
                                </a:schemeClr>
                              </a:solidFill>
                              <a:latin typeface="Cambria Math" panose="02040503050406030204" pitchFamily="18" charset="0"/>
                              <a:cs typeface="+mn-ea"/>
                            </a:rPr>
                            <m:t>𝐴𝑟𝑒𝑎</m:t>
                          </m:r>
                          <m:r>
                            <a:rPr lang="en-US" altLang="zh-CN" sz="1600" i="1">
                              <a:solidFill>
                                <a:schemeClr val="tx1">
                                  <a:lumMod val="85000"/>
                                  <a:lumOff val="15000"/>
                                </a:schemeClr>
                              </a:solidFill>
                              <a:latin typeface="Cambria Math" panose="02040503050406030204" pitchFamily="18" charset="0"/>
                              <a:cs typeface="+mn-ea"/>
                            </a:rPr>
                            <m:t>(</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0,</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1,</m:t>
                          </m:r>
                          <m:r>
                            <a:rPr lang="en-US" altLang="zh-CN" sz="1600" i="1">
                              <a:solidFill>
                                <a:schemeClr val="tx1">
                                  <a:lumMod val="85000"/>
                                  <a:lumOff val="15000"/>
                                </a:schemeClr>
                              </a:solidFill>
                              <a:latin typeface="Cambria Math" panose="02040503050406030204" pitchFamily="18" charset="0"/>
                              <a:cs typeface="+mn-ea"/>
                            </a:rPr>
                            <m:t>𝑉</m:t>
                          </m:r>
                          <m:r>
                            <a:rPr lang="en-US" altLang="zh-CN" sz="1600" i="1">
                              <a:solidFill>
                                <a:schemeClr val="tx1">
                                  <a:lumMod val="85000"/>
                                  <a:lumOff val="15000"/>
                                </a:schemeClr>
                              </a:solidFill>
                              <a:latin typeface="Cambria Math" panose="02040503050406030204" pitchFamily="18" charset="0"/>
                              <a:cs typeface="+mn-ea"/>
                            </a:rPr>
                            <m:t>2)</m:t>
                          </m:r>
                        </m:den>
                      </m:f>
                    </m:oMath>
                  </m:oMathPara>
                </a14:m>
                <a:endParaRPr lang="zh-CN" altLang="en-US" sz="1600" i="1" dirty="0">
                  <a:solidFill>
                    <a:schemeClr val="tx1">
                      <a:lumMod val="85000"/>
                      <a:lumOff val="15000"/>
                    </a:schemeClr>
                  </a:solidFill>
                  <a:latin typeface="Cambria Math" panose="02040503050406030204" pitchFamily="18" charset="0"/>
                  <a:cs typeface="+mn-ea"/>
                </a:endParaRPr>
              </a:p>
            </p:txBody>
          </p:sp>
        </mc:Choice>
        <mc:Fallback xmlns="">
          <p:sp>
            <p:nvSpPr>
              <p:cNvPr id="3" name="文本框 2">
                <a:extLst>
                  <a:ext uri="{FF2B5EF4-FFF2-40B4-BE49-F238E27FC236}">
                    <a16:creationId xmlns:a16="http://schemas.microsoft.com/office/drawing/2014/main" id="{44040F1C-C1FB-4A6F-BB9E-C256D322BEE9}"/>
                  </a:ext>
                </a:extLst>
              </p:cNvPr>
              <p:cNvSpPr txBox="1">
                <a:spLocks noRot="1" noChangeAspect="1" noMove="1" noResize="1" noEditPoints="1" noAdjustHandles="1" noChangeArrowheads="1" noChangeShapeType="1" noTextEdit="1"/>
              </p:cNvSpPr>
              <p:nvPr/>
            </p:nvSpPr>
            <p:spPr>
              <a:xfrm>
                <a:off x="1355927" y="964926"/>
                <a:ext cx="6821751" cy="5157053"/>
              </a:xfrm>
              <a:prstGeom prst="rect">
                <a:avLst/>
              </a:prstGeom>
              <a:blipFill>
                <a:blip r:embed="rId2"/>
                <a:stretch>
                  <a:fillRect l="-447"/>
                </a:stretch>
              </a:blipFill>
            </p:spPr>
            <p:txBody>
              <a:bodyPr/>
              <a:lstStyle/>
              <a:p>
                <a:r>
                  <a:rPr lang="zh-CN" altLang="en-US">
                    <a:noFill/>
                  </a:rPr>
                  <a:t> </a:t>
                </a:r>
              </a:p>
            </p:txBody>
          </p:sp>
        </mc:Fallback>
      </mc:AlternateContent>
      <p:pic>
        <p:nvPicPr>
          <p:cNvPr id="6" name="图片 5" descr="图表, 饼图&#10;&#10;描述已自动生成">
            <a:extLst>
              <a:ext uri="{FF2B5EF4-FFF2-40B4-BE49-F238E27FC236}">
                <a16:creationId xmlns:a16="http://schemas.microsoft.com/office/drawing/2014/main" id="{E867B39A-1B27-4B6C-A1FB-D454B4408174}"/>
              </a:ext>
            </a:extLst>
          </p:cNvPr>
          <p:cNvPicPr>
            <a:picLocks noChangeAspect="1"/>
          </p:cNvPicPr>
          <p:nvPr/>
        </p:nvPicPr>
        <p:blipFill rotWithShape="1">
          <a:blip r:embed="rId3">
            <a:extLst>
              <a:ext uri="{28A0092B-C50C-407E-A947-70E740481C1C}">
                <a14:useLocalDpi xmlns:a14="http://schemas.microsoft.com/office/drawing/2010/main" val="0"/>
              </a:ext>
            </a:extLst>
          </a:blip>
          <a:srcRect l="4636" t="6844" r="9873" b="5384"/>
          <a:stretch/>
        </p:blipFill>
        <p:spPr>
          <a:xfrm>
            <a:off x="8296014" y="3665023"/>
            <a:ext cx="3256765" cy="2730674"/>
          </a:xfrm>
          <a:prstGeom prst="rect">
            <a:avLst/>
          </a:prstGeom>
        </p:spPr>
      </p:pic>
      <p:pic>
        <p:nvPicPr>
          <p:cNvPr id="5" name="图片 4">
            <a:extLst>
              <a:ext uri="{FF2B5EF4-FFF2-40B4-BE49-F238E27FC236}">
                <a16:creationId xmlns:a16="http://schemas.microsoft.com/office/drawing/2014/main" id="{2ECE36ED-FD55-4B4D-BA01-438578E12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2854" y="760660"/>
            <a:ext cx="2524159" cy="2456848"/>
          </a:xfrm>
          <a:prstGeom prst="rect">
            <a:avLst/>
          </a:prstGeom>
        </p:spPr>
      </p:pic>
    </p:spTree>
    <p:extLst>
      <p:ext uri="{BB962C8B-B14F-4D97-AF65-F5344CB8AC3E}">
        <p14:creationId xmlns:p14="http://schemas.microsoft.com/office/powerpoint/2010/main" val="1082620320"/>
      </p:ext>
    </p:extLst>
  </p:cSld>
  <p:clrMapOvr>
    <a:masterClrMapping/>
  </p:clrMapOvr>
  <p:transition spd="med">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65474" y="311638"/>
            <a:ext cx="10935223" cy="6396052"/>
            <a:chOff x="5981700" y="1896688"/>
            <a:chExt cx="5257800" cy="1862509"/>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8085890" y="1896688"/>
              <a:ext cx="1102150" cy="131038"/>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7" name="文本框 23"/>
          <p:cNvSpPr txBox="1"/>
          <p:nvPr/>
        </p:nvSpPr>
        <p:spPr>
          <a:xfrm>
            <a:off x="5286954" y="351971"/>
            <a:ext cx="2292262"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solidFill>
                  <a:schemeClr val="bg1"/>
                </a:solidFill>
                <a:latin typeface="+mn-lt"/>
                <a:ea typeface="+mn-ea"/>
                <a:cs typeface="+mn-ea"/>
                <a:sym typeface="+mn-lt"/>
              </a:rPr>
              <a:t>Edge Function</a:t>
            </a:r>
            <a:r>
              <a:rPr lang="zh-CN" altLang="en-US" sz="1800" dirty="0">
                <a:solidFill>
                  <a:schemeClr val="bg1"/>
                </a:solidFill>
                <a:latin typeface="+mn-lt"/>
                <a:ea typeface="+mn-ea"/>
                <a:cs typeface="+mn-ea"/>
                <a:sym typeface="+mn-lt"/>
              </a:rPr>
              <a:t>优化</a:t>
            </a:r>
          </a:p>
        </p:txBody>
      </p:sp>
      <p:sp>
        <p:nvSpPr>
          <p:cNvPr id="19" name="文本框 23"/>
          <p:cNvSpPr txBox="1"/>
          <p:nvPr/>
        </p:nvSpPr>
        <p:spPr>
          <a:xfrm>
            <a:off x="5389322" y="3480357"/>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TBB Flow Graph</a:t>
            </a:r>
            <a:endParaRPr lang="zh-CN" altLang="en-US" sz="1800" dirty="0">
              <a:latin typeface="+mn-lt"/>
              <a:ea typeface="+mn-ea"/>
              <a:cs typeface="+mn-ea"/>
              <a:sym typeface="+mn-lt"/>
            </a:endParaRPr>
          </a:p>
        </p:txBody>
      </p:sp>
      <p:sp>
        <p:nvSpPr>
          <p:cNvPr id="2" name="矩形 1"/>
          <p:cNvSpPr/>
          <p:nvPr/>
        </p:nvSpPr>
        <p:spPr>
          <a:xfrm>
            <a:off x="1466160" y="1347502"/>
            <a:ext cx="9933852" cy="381643"/>
          </a:xfrm>
          <a:prstGeom prst="rect">
            <a:avLst/>
          </a:prstGeom>
          <a:noFill/>
        </p:spPr>
        <p:txBody>
          <a:bodyPr wrap="square" rtlCol="0">
            <a:spAutoFit/>
          </a:bodyPr>
          <a:lstStyle/>
          <a:p>
            <a:pPr>
              <a:lnSpc>
                <a:spcPts val="2500"/>
              </a:lnSpc>
            </a:pPr>
            <a:endParaRPr lang="en-US" altLang="zh-CN" sz="1600" dirty="0">
              <a:solidFill>
                <a:schemeClr val="tx1">
                  <a:lumMod val="85000"/>
                  <a:lumOff val="15000"/>
                </a:schemeClr>
              </a:solidFill>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4040F1C-C1FB-4A6F-BB9E-C256D322BEE9}"/>
                  </a:ext>
                </a:extLst>
              </p:cNvPr>
              <p:cNvSpPr txBox="1"/>
              <p:nvPr/>
            </p:nvSpPr>
            <p:spPr>
              <a:xfrm>
                <a:off x="1355926" y="964926"/>
                <a:ext cx="10263987" cy="4870051"/>
              </a:xfrm>
              <a:prstGeom prst="rect">
                <a:avLst/>
              </a:prstGeom>
              <a:noFill/>
            </p:spPr>
            <p:txBody>
              <a:bodyPr wrap="square" rtlCol="0">
                <a:spAutoFit/>
              </a:bodyPr>
              <a:lstStyle/>
              <a:p>
                <a:pPr>
                  <a:lnSpc>
                    <a:spcPts val="25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rPr>
                          </m:ctrlPr>
                        </m:sSubPr>
                        <m:e>
                          <m:r>
                            <a:rPr lang="en-US" altLang="zh-CN" sz="1600" i="1">
                              <a:solidFill>
                                <a:schemeClr val="tx1">
                                  <a:lumMod val="85000"/>
                                  <a:lumOff val="15000"/>
                                </a:schemeClr>
                              </a:solidFill>
                              <a:latin typeface="Cambria Math" panose="02040503050406030204" pitchFamily="18" charset="0"/>
                              <a:cs typeface="+mn-ea"/>
                            </a:rPr>
                            <m:t>𝐸</m:t>
                          </m:r>
                        </m:e>
                        <m:sub>
                          <m:r>
                            <a:rPr lang="en-US" altLang="zh-CN" sz="1600" b="0" i="1" smtClean="0">
                              <a:solidFill>
                                <a:schemeClr val="tx1">
                                  <a:lumMod val="85000"/>
                                  <a:lumOff val="15000"/>
                                </a:schemeClr>
                              </a:solidFill>
                              <a:latin typeface="Cambria Math" panose="02040503050406030204" pitchFamily="18" charset="0"/>
                              <a:cs typeface="+mn-ea"/>
                            </a:rPr>
                            <m:t>01</m:t>
                          </m:r>
                        </m:sub>
                      </m:sSub>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oMath>
                  </m:oMathPara>
                </a14:m>
                <a:endParaRPr lang="en-US" altLang="zh-CN" sz="1600" i="1" dirty="0">
                  <a:solidFill>
                    <a:schemeClr val="tx1">
                      <a:lumMod val="85000"/>
                      <a:lumOff val="15000"/>
                    </a:schemeClr>
                  </a:solidFill>
                  <a:cs typeface="+mn-ea"/>
                </a:endParaRPr>
              </a:p>
              <a:p>
                <a:pPr>
                  <a:lnSpc>
                    <a:spcPts val="25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rPr>
                          </m:ctrlPr>
                        </m:sSubPr>
                        <m:e>
                          <m:r>
                            <a:rPr lang="en-US" altLang="zh-CN" sz="1600" i="1">
                              <a:solidFill>
                                <a:schemeClr val="tx1">
                                  <a:lumMod val="85000"/>
                                  <a:lumOff val="15000"/>
                                </a:schemeClr>
                              </a:solidFill>
                              <a:latin typeface="Cambria Math" panose="02040503050406030204" pitchFamily="18" charset="0"/>
                              <a:cs typeface="+mn-ea"/>
                            </a:rPr>
                            <m:t>𝐸</m:t>
                          </m:r>
                        </m:e>
                        <m:sub>
                          <m:r>
                            <a:rPr lang="en-US" altLang="zh-CN" sz="1600" b="0" i="1" smtClean="0">
                              <a:solidFill>
                                <a:schemeClr val="tx1">
                                  <a:lumMod val="85000"/>
                                  <a:lumOff val="15000"/>
                                </a:schemeClr>
                              </a:solidFill>
                              <a:latin typeface="Cambria Math" panose="02040503050406030204" pitchFamily="18" charset="0"/>
                              <a:cs typeface="+mn-ea"/>
                            </a:rPr>
                            <m:t>12</m:t>
                          </m:r>
                        </m:sub>
                      </m:sSub>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𝑥</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oMath>
                  </m:oMathPara>
                </a14:m>
                <a:endParaRPr lang="en-US" altLang="zh-CN" sz="1600" i="1" dirty="0">
                  <a:solidFill>
                    <a:schemeClr val="tx1">
                      <a:lumMod val="85000"/>
                      <a:lumOff val="15000"/>
                    </a:schemeClr>
                  </a:solidFill>
                  <a:cs typeface="+mn-ea"/>
                </a:endParaRPr>
              </a:p>
              <a:p>
                <a:pPr>
                  <a:lnSpc>
                    <a:spcPts val="25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85000"/>
                                  <a:lumOff val="15000"/>
                                </a:schemeClr>
                              </a:solidFill>
                              <a:latin typeface="Cambria Math" panose="02040503050406030204" pitchFamily="18" charset="0"/>
                              <a:cs typeface="+mn-ea"/>
                            </a:rPr>
                          </m:ctrlPr>
                        </m:sSubPr>
                        <m:e>
                          <m:r>
                            <a:rPr lang="en-US" altLang="zh-CN" sz="1600" i="1">
                              <a:solidFill>
                                <a:schemeClr val="tx1">
                                  <a:lumMod val="85000"/>
                                  <a:lumOff val="15000"/>
                                </a:schemeClr>
                              </a:solidFill>
                              <a:latin typeface="Cambria Math" panose="02040503050406030204" pitchFamily="18" charset="0"/>
                              <a:cs typeface="+mn-ea"/>
                            </a:rPr>
                            <m:t>𝐸</m:t>
                          </m:r>
                        </m:e>
                        <m:sub>
                          <m:r>
                            <a:rPr lang="en-US" altLang="zh-CN" sz="1600" b="0" i="1" smtClean="0">
                              <a:solidFill>
                                <a:schemeClr val="tx1">
                                  <a:lumMod val="85000"/>
                                  <a:lumOff val="15000"/>
                                </a:schemeClr>
                              </a:solidFill>
                              <a:latin typeface="Cambria Math" panose="02040503050406030204" pitchFamily="18" charset="0"/>
                              <a:cs typeface="+mn-ea"/>
                            </a:rPr>
                            <m:t>20</m:t>
                          </m:r>
                        </m:sub>
                      </m:sSub>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𝑥</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2.</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oMath>
                  </m:oMathPara>
                </a14:m>
                <a:endParaRPr lang="en-US" altLang="zh-CN" sz="1600" i="1" dirty="0">
                  <a:solidFill>
                    <a:schemeClr val="tx1">
                      <a:lumMod val="85000"/>
                      <a:lumOff val="15000"/>
                    </a:schemeClr>
                  </a:solidFill>
                  <a:cs typeface="+mn-ea"/>
                </a:endParaRPr>
              </a:p>
              <a:p>
                <a:pPr>
                  <a:lnSpc>
                    <a:spcPts val="2500"/>
                  </a:lnSpc>
                </a:pPr>
                <a:r>
                  <a:rPr lang="zh-CN" altLang="en-US" sz="1600" dirty="0">
                    <a:solidFill>
                      <a:schemeClr val="tx1">
                        <a:lumMod val="85000"/>
                        <a:lumOff val="15000"/>
                      </a:schemeClr>
                    </a:solidFill>
                    <a:cs typeface="+mn-ea"/>
                  </a:rPr>
                  <a:t>实际上，这些部分对于每一个三角形都是一样的，因此不需要每个像素都计算一次，只需要每个三角形计算一次即可，因此将这六个值从光栅化中提取到循环外。</a:t>
                </a:r>
                <a:endParaRPr lang="en-US" altLang="zh-CN" sz="1600" dirty="0">
                  <a:solidFill>
                    <a:schemeClr val="tx1">
                      <a:lumMod val="85000"/>
                      <a:lumOff val="15000"/>
                    </a:schemeClr>
                  </a:solidFill>
                  <a:cs typeface="+mn-ea"/>
                </a:endParaRPr>
              </a:p>
              <a:p>
                <a:pPr>
                  <a:lnSpc>
                    <a:spcPts val="2500"/>
                  </a:lnSpc>
                </a:pPr>
                <a:r>
                  <a:rPr lang="zh-CN" altLang="en-US" sz="1600" dirty="0">
                    <a:solidFill>
                      <a:schemeClr val="tx1">
                        <a:lumMod val="85000"/>
                        <a:lumOff val="15000"/>
                      </a:schemeClr>
                    </a:solidFill>
                    <a:cs typeface="+mn-ea"/>
                  </a:rPr>
                  <a:t>边函数另一个很好的性质是，如果刚刚计算了一个相邻的样本点，那么确定周围的样本点是很容易的。例如：</a:t>
                </a:r>
                <a:endParaRPr lang="en-US" altLang="zh-CN" sz="1600" dirty="0">
                  <a:solidFill>
                    <a:schemeClr val="tx1">
                      <a:lumMod val="85000"/>
                      <a:lumOff val="15000"/>
                    </a:schemeClr>
                  </a:solidFill>
                  <a:cs typeface="+mn-ea"/>
                </a:endParaRPr>
              </a:p>
              <a:p>
                <a:pPr>
                  <a:lnSpc>
                    <a:spcPts val="2500"/>
                  </a:lnSpc>
                </a:pPr>
                <a:r>
                  <a:rPr lang="zh-CN" altLang="en-US" sz="1600" dirty="0">
                    <a:solidFill>
                      <a:schemeClr val="tx1">
                        <a:lumMod val="85000"/>
                        <a:lumOff val="15000"/>
                      </a:schemeClr>
                    </a:solidFill>
                    <a:cs typeface="+mn-ea"/>
                  </a:rPr>
                  <a:t>当访问</a:t>
                </a:r>
                <a14:m>
                  <m:oMath xmlns:m="http://schemas.openxmlformats.org/officeDocument/2006/math">
                    <m:r>
                      <a:rPr lang="en-US" altLang="zh-CN" sz="1600" b="0" i="0"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zh-CN" altLang="en-US" sz="1600" i="1">
                        <a:solidFill>
                          <a:schemeClr val="tx1">
                            <a:lumMod val="85000"/>
                            <a:lumOff val="15000"/>
                          </a:schemeClr>
                        </a:solidFill>
                        <a:latin typeface="Cambria Math" panose="02040503050406030204" pitchFamily="18" charset="0"/>
                        <a:cs typeface="+mn-ea"/>
                      </a:rPr>
                      <m:t>后</m:t>
                    </m:r>
                  </m:oMath>
                </a14:m>
                <a:r>
                  <a:rPr lang="zh-CN" altLang="en-US" sz="1600" dirty="0">
                    <a:solidFill>
                      <a:schemeClr val="tx1">
                        <a:lumMod val="85000"/>
                        <a:lumOff val="15000"/>
                      </a:schemeClr>
                    </a:solidFill>
                    <a:cs typeface="+mn-ea"/>
                  </a:rPr>
                  <a:t>，如果想访问</a:t>
                </a: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oMath>
                </a14:m>
                <a:r>
                  <a:rPr lang="zh-CN" altLang="en-US" sz="1600" dirty="0">
                    <a:solidFill>
                      <a:schemeClr val="tx1">
                        <a:lumMod val="85000"/>
                        <a:lumOff val="15000"/>
                      </a:schemeClr>
                    </a:solidFill>
                    <a:cs typeface="+mn-ea"/>
                  </a:rPr>
                  <a:t>，那么边函数为</a:t>
                </a:r>
                <a:endParaRPr lang="en-US" altLang="zh-CN" sz="1600" dirty="0">
                  <a:solidFill>
                    <a:schemeClr val="tx1">
                      <a:lumMod val="85000"/>
                      <a:lumOff val="15000"/>
                    </a:schemeClr>
                  </a:solidFill>
                  <a:cs typeface="+mn-ea"/>
                </a:endParaRPr>
              </a:p>
              <a:p>
                <a:pPr>
                  <a:lnSpc>
                    <a:spcPts val="2500"/>
                  </a:lnSpc>
                </a:pPr>
                <a14:m>
                  <m:oMathPara xmlns:m="http://schemas.openxmlformats.org/officeDocument/2006/math">
                    <m:oMathParaPr>
                      <m:jc m:val="centerGroup"/>
                    </m:oMathParaPr>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e>
                      </m:d>
                    </m:oMath>
                  </m:oMathPara>
                </a14:m>
                <a:endParaRPr lang="en-US" altLang="zh-CN" sz="1600" b="0" dirty="0">
                  <a:solidFill>
                    <a:schemeClr val="tx1">
                      <a:lumMod val="85000"/>
                      <a:lumOff val="15000"/>
                    </a:schemeClr>
                  </a:solidFill>
                  <a:cs typeface="+mn-ea"/>
                </a:endParaRPr>
              </a:p>
              <a:p>
                <a:pPr>
                  <a:lnSpc>
                    <a:spcPts val="2500"/>
                  </a:lnSpc>
                </a:pPr>
                <a:r>
                  <a:rPr lang="en-US" altLang="zh-CN" sz="1600" b="0" dirty="0">
                    <a:solidFill>
                      <a:schemeClr val="tx1">
                        <a:lumMod val="85000"/>
                        <a:lumOff val="15000"/>
                      </a:schemeClr>
                    </a:solidFill>
                    <a:cs typeface="+mn-ea"/>
                  </a:rPr>
                  <a:t>		            </a:t>
                </a: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𝑃</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𝑥</m:t>
                        </m:r>
                      </m:e>
                    </m:d>
                    <m:r>
                      <a:rPr lang="en-US" altLang="zh-CN" sz="1600" b="0" i="1" smtClean="0">
                        <a:solidFill>
                          <a:schemeClr val="tx1">
                            <a:lumMod val="85000"/>
                            <a:lumOff val="15000"/>
                          </a:schemeClr>
                        </a:solidFill>
                        <a:latin typeface="Cambria Math" panose="02040503050406030204" pitchFamily="18" charset="0"/>
                        <a:cs typeface="+mn-ea"/>
                      </a:rPr>
                      <m:t>+</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e>
                    </m:d>
                  </m:oMath>
                </a14:m>
                <a:endParaRPr lang="en-US" altLang="zh-CN" sz="1600" b="0" dirty="0">
                  <a:solidFill>
                    <a:schemeClr val="tx1">
                      <a:lumMod val="85000"/>
                      <a:lumOff val="15000"/>
                    </a:schemeClr>
                  </a:solidFill>
                  <a:cs typeface="+mn-ea"/>
                </a:endParaRPr>
              </a:p>
              <a:p>
                <a:pPr>
                  <a:lnSpc>
                    <a:spcPts val="2500"/>
                  </a:lnSpc>
                </a:pPr>
                <a:r>
                  <a:rPr lang="en-US" altLang="zh-CN" sz="1600" b="0" dirty="0">
                    <a:solidFill>
                      <a:schemeClr val="tx1">
                        <a:lumMod val="85000"/>
                        <a:lumOff val="15000"/>
                      </a:schemeClr>
                    </a:solidFill>
                    <a:cs typeface="+mn-ea"/>
                  </a:rPr>
                  <a:t>		            </a:t>
                </a: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𝑣</m:t>
                    </m:r>
                    <m:r>
                      <a:rPr lang="en-US" altLang="zh-CN" sz="1600" b="0" i="1" smtClean="0">
                        <a:solidFill>
                          <a:schemeClr val="tx1">
                            <a:lumMod val="85000"/>
                            <a:lumOff val="15000"/>
                          </a:schemeClr>
                        </a:solidFill>
                        <a:latin typeface="Cambria Math" panose="02040503050406030204" pitchFamily="18" charset="0"/>
                        <a:cs typeface="+mn-ea"/>
                      </a:rPr>
                      <m:t>0.</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m:t>
                    </m:r>
                  </m:oMath>
                </a14:m>
                <a:endParaRPr lang="en-US" altLang="zh-CN" sz="1600" b="0" dirty="0">
                  <a:solidFill>
                    <a:schemeClr val="tx1">
                      <a:lumMod val="85000"/>
                      <a:lumOff val="15000"/>
                    </a:schemeClr>
                  </a:solidFill>
                  <a:cs typeface="+mn-ea"/>
                </a:endParaRPr>
              </a:p>
              <a:p>
                <a:pPr>
                  <a:lnSpc>
                    <a:spcPts val="2500"/>
                  </a:lnSpc>
                </a:pPr>
                <a14:m>
                  <m:oMathPara xmlns:m="http://schemas.openxmlformats.org/officeDocument/2006/math">
                    <m:oMathParaPr>
                      <m:jc m:val="centerGroup"/>
                    </m:oMathParaPr>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𝑦</m:t>
                      </m:r>
                    </m:oMath>
                  </m:oMathPara>
                </a14:m>
                <a:endParaRPr lang="en-US" altLang="zh-CN" sz="1600" b="0" dirty="0">
                  <a:solidFill>
                    <a:schemeClr val="tx1">
                      <a:lumMod val="85000"/>
                      <a:lumOff val="15000"/>
                    </a:schemeClr>
                  </a:solidFill>
                  <a:ea typeface="Cambria Math" panose="02040503050406030204" pitchFamily="18" charset="0"/>
                  <a:cs typeface="+mn-ea"/>
                </a:endParaRPr>
              </a:p>
              <a:p>
                <a:pPr>
                  <a:lnSpc>
                    <a:spcPts val="2500"/>
                  </a:lnSpc>
                </a:pPr>
                <a14:m>
                  <m:oMathPara xmlns:m="http://schemas.openxmlformats.org/officeDocument/2006/math">
                    <m:oMathParaPr>
                      <m:jc m:val="centerGroup"/>
                    </m:oMathParaPr>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−1,</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𝑦</m:t>
                      </m:r>
                    </m:oMath>
                  </m:oMathPara>
                </a14:m>
                <a:endParaRPr lang="en-US" altLang="zh-CN" sz="1600" b="0" dirty="0">
                  <a:solidFill>
                    <a:schemeClr val="tx1">
                      <a:lumMod val="85000"/>
                      <a:lumOff val="15000"/>
                    </a:schemeClr>
                  </a:solidFill>
                  <a:ea typeface="Cambria Math" panose="02040503050406030204" pitchFamily="18" charset="0"/>
                  <a:cs typeface="+mn-ea"/>
                </a:endParaRPr>
              </a:p>
              <a:p>
                <a:pPr>
                  <a:lnSpc>
                    <a:spcPts val="2500"/>
                  </a:lnSpc>
                </a:pPr>
                <a14:m>
                  <m:oMathPara xmlns:m="http://schemas.openxmlformats.org/officeDocument/2006/math">
                    <m:oMathParaPr>
                      <m:jc m:val="centerGroup"/>
                    </m:oMathParaPr>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i="1">
                              <a:solidFill>
                                <a:schemeClr val="tx1">
                                  <a:lumMod val="85000"/>
                                  <a:lumOff val="15000"/>
                                </a:schemeClr>
                              </a:solidFill>
                              <a:latin typeface="Cambria Math" panose="02040503050406030204" pitchFamily="18" charset="0"/>
                              <a:cs typeface="+mn-ea"/>
                            </a:rPr>
                            <m:t>+1</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𝑥</m:t>
                      </m:r>
                    </m:oMath>
                  </m:oMathPara>
                </a14:m>
                <a:endParaRPr lang="en-US" altLang="zh-CN" sz="1600" b="0" i="1" dirty="0">
                  <a:solidFill>
                    <a:schemeClr val="tx1">
                      <a:lumMod val="85000"/>
                      <a:lumOff val="15000"/>
                    </a:schemeClr>
                  </a:solidFill>
                  <a:latin typeface="Cambria Math" panose="02040503050406030204" pitchFamily="18" charset="0"/>
                  <a:ea typeface="Cambria Math" panose="02040503050406030204" pitchFamily="18" charset="0"/>
                  <a:cs typeface="+mn-ea"/>
                </a:endParaRPr>
              </a:p>
              <a:p>
                <a:pPr>
                  <a:lnSpc>
                    <a:spcPts val="2500"/>
                  </a:lnSpc>
                </a:pPr>
                <a14:m>
                  <m:oMathPara xmlns:m="http://schemas.openxmlformats.org/officeDocument/2006/math">
                    <m:oMathParaPr>
                      <m:jc m:val="centerGroup"/>
                    </m:oMathParaPr>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r>
                            <a:rPr lang="en-US" altLang="zh-CN" sz="1600" b="0" i="1" smtClean="0">
                              <a:solidFill>
                                <a:schemeClr val="tx1">
                                  <a:lumMod val="85000"/>
                                  <a:lumOff val="15000"/>
                                </a:schemeClr>
                              </a:solidFill>
                              <a:latin typeface="Cambria Math" panose="02040503050406030204" pitchFamily="18" charset="0"/>
                              <a:cs typeface="+mn-ea"/>
                            </a:rPr>
                            <m:t>−1</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𝐸</m:t>
                      </m:r>
                      <m:d>
                        <m:dPr>
                          <m:ctrlPr>
                            <a:rPr lang="en-US" altLang="zh-CN" sz="1600" b="0" i="1" smtClean="0">
                              <a:solidFill>
                                <a:schemeClr val="tx1">
                                  <a:lumMod val="85000"/>
                                  <a:lumOff val="15000"/>
                                </a:schemeClr>
                              </a:solidFill>
                              <a:latin typeface="Cambria Math" panose="02040503050406030204" pitchFamily="18" charset="0"/>
                              <a:cs typeface="+mn-ea"/>
                            </a:rPr>
                          </m:ctrlPr>
                        </m:dPr>
                        <m:e>
                          <m:r>
                            <a:rPr lang="en-US" altLang="zh-CN" sz="1600" b="0" i="1" smtClean="0">
                              <a:solidFill>
                                <a:schemeClr val="tx1">
                                  <a:lumMod val="85000"/>
                                  <a:lumOff val="15000"/>
                                </a:schemeClr>
                              </a:solidFill>
                              <a:latin typeface="Cambria Math" panose="02040503050406030204" pitchFamily="18" charset="0"/>
                              <a:cs typeface="+mn-ea"/>
                            </a:rPr>
                            <m:t>𝑥</m:t>
                          </m:r>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cs typeface="+mn-ea"/>
                            </a:rPr>
                            <m:t>𝑦</m:t>
                          </m:r>
                        </m:e>
                      </m:d>
                      <m:r>
                        <a:rPr lang="en-US" altLang="zh-CN" sz="1600" b="0" i="1" smtClean="0">
                          <a:solidFill>
                            <a:schemeClr val="tx1">
                              <a:lumMod val="85000"/>
                              <a:lumOff val="15000"/>
                            </a:schemeClr>
                          </a:solidFill>
                          <a:latin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m:t>
                      </m:r>
                      <m:r>
                        <a:rPr lang="en-US" altLang="zh-CN" sz="1600" b="0" i="1" smtClean="0">
                          <a:solidFill>
                            <a:schemeClr val="tx1">
                              <a:lumMod val="85000"/>
                              <a:lumOff val="15000"/>
                            </a:schemeClr>
                          </a:solidFill>
                          <a:latin typeface="Cambria Math" panose="02040503050406030204" pitchFamily="18" charset="0"/>
                          <a:ea typeface="Cambria Math" panose="02040503050406030204" pitchFamily="18" charset="0"/>
                          <a:cs typeface="+mn-ea"/>
                        </a:rPr>
                        <m:t>𝑥</m:t>
                      </m:r>
                    </m:oMath>
                  </m:oMathPara>
                </a14:m>
                <a:endParaRPr lang="en-US" altLang="zh-CN" sz="1600" b="0" dirty="0">
                  <a:solidFill>
                    <a:schemeClr val="tx1">
                      <a:lumMod val="85000"/>
                      <a:lumOff val="15000"/>
                    </a:schemeClr>
                  </a:solidFill>
                  <a:ea typeface="Cambria Math" panose="02040503050406030204" pitchFamily="18" charset="0"/>
                  <a:cs typeface="+mn-ea"/>
                </a:endParaRPr>
              </a:p>
              <a:p>
                <a:pPr>
                  <a:lnSpc>
                    <a:spcPts val="2500"/>
                  </a:lnSpc>
                </a:pPr>
                <a:r>
                  <a:rPr lang="zh-CN" altLang="en-US" sz="1600" dirty="0">
                    <a:solidFill>
                      <a:schemeClr val="tx1">
                        <a:lumMod val="85000"/>
                        <a:lumOff val="15000"/>
                      </a:schemeClr>
                    </a:solidFill>
                    <a:cs typeface="+mn-ea"/>
                  </a:rPr>
                  <a:t>因此，只要求出一个像素中的边缘函数后，就可以使用简单的加法</a:t>
                </a:r>
                <a:r>
                  <a:rPr lang="en-US" altLang="zh-CN" sz="1600" dirty="0">
                    <a:solidFill>
                      <a:schemeClr val="tx1">
                        <a:lumMod val="85000"/>
                        <a:lumOff val="15000"/>
                      </a:schemeClr>
                    </a:solidFill>
                    <a:cs typeface="+mn-ea"/>
                  </a:rPr>
                  <a:t>/</a:t>
                </a:r>
                <a:r>
                  <a:rPr lang="zh-CN" altLang="en-US" sz="1600" dirty="0">
                    <a:solidFill>
                      <a:schemeClr val="tx1">
                        <a:lumMod val="85000"/>
                        <a:lumOff val="15000"/>
                      </a:schemeClr>
                    </a:solidFill>
                    <a:cs typeface="+mn-ea"/>
                  </a:rPr>
                  <a:t>减法操作求值相邻的像素的边缘函数了。</a:t>
                </a:r>
                <a:endParaRPr lang="en-US" altLang="zh-CN" sz="1600" b="0" dirty="0">
                  <a:solidFill>
                    <a:schemeClr val="tx1">
                      <a:lumMod val="85000"/>
                      <a:lumOff val="15000"/>
                    </a:schemeClr>
                  </a:solidFill>
                  <a:cs typeface="+mn-ea"/>
                </a:endParaRPr>
              </a:p>
            </p:txBody>
          </p:sp>
        </mc:Choice>
        <mc:Fallback xmlns="">
          <p:sp>
            <p:nvSpPr>
              <p:cNvPr id="3" name="文本框 2">
                <a:extLst>
                  <a:ext uri="{FF2B5EF4-FFF2-40B4-BE49-F238E27FC236}">
                    <a16:creationId xmlns:a16="http://schemas.microsoft.com/office/drawing/2014/main" id="{44040F1C-C1FB-4A6F-BB9E-C256D322BEE9}"/>
                  </a:ext>
                </a:extLst>
              </p:cNvPr>
              <p:cNvSpPr txBox="1">
                <a:spLocks noRot="1" noChangeAspect="1" noMove="1" noResize="1" noEditPoints="1" noAdjustHandles="1" noChangeArrowheads="1" noChangeShapeType="1" noTextEdit="1"/>
              </p:cNvSpPr>
              <p:nvPr/>
            </p:nvSpPr>
            <p:spPr>
              <a:xfrm>
                <a:off x="1355926" y="964926"/>
                <a:ext cx="10263987" cy="4870051"/>
              </a:xfrm>
              <a:prstGeom prst="rect">
                <a:avLst/>
              </a:prstGeom>
              <a:blipFill>
                <a:blip r:embed="rId2"/>
                <a:stretch>
                  <a:fillRect l="-297" b="-626"/>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10AACD4-9C58-45CF-948B-4A7210738000}"/>
              </a:ext>
            </a:extLst>
          </p:cNvPr>
          <p:cNvSpPr/>
          <p:nvPr/>
        </p:nvSpPr>
        <p:spPr>
          <a:xfrm>
            <a:off x="5389322" y="1008345"/>
            <a:ext cx="1296444" cy="9394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08A1471-0CF6-49C4-A7FB-83040B0BF6D5}"/>
              </a:ext>
            </a:extLst>
          </p:cNvPr>
          <p:cNvSpPr/>
          <p:nvPr/>
        </p:nvSpPr>
        <p:spPr>
          <a:xfrm>
            <a:off x="8221468" y="1008345"/>
            <a:ext cx="1296444" cy="9394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3179681"/>
      </p:ext>
    </p:extLst>
  </p:cSld>
  <p:clrMapOvr>
    <a:masterClrMapping/>
  </p:clrMapOvr>
  <p:transition spd="med">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33393" y="342829"/>
            <a:ext cx="10935223" cy="2850148"/>
            <a:chOff x="5981700" y="1805247"/>
            <a:chExt cx="5257800" cy="1953950"/>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8179978" y="1805247"/>
              <a:ext cx="861243" cy="308502"/>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5" name="矩形: 圆角 14"/>
          <p:cNvSpPr/>
          <p:nvPr/>
        </p:nvSpPr>
        <p:spPr>
          <a:xfrm>
            <a:off x="897530" y="3720687"/>
            <a:ext cx="10935223" cy="2623615"/>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文本框 23"/>
          <p:cNvSpPr txBox="1"/>
          <p:nvPr/>
        </p:nvSpPr>
        <p:spPr>
          <a:xfrm>
            <a:off x="5354872" y="387050"/>
            <a:ext cx="2292262"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bg1"/>
                </a:solidFill>
                <a:latin typeface="+mn-lt"/>
                <a:ea typeface="+mn-ea"/>
                <a:cs typeface="+mn-ea"/>
                <a:sym typeface="+mn-lt"/>
              </a:rPr>
              <a:t>移动语义</a:t>
            </a:r>
          </a:p>
        </p:txBody>
      </p:sp>
      <p:sp>
        <p:nvSpPr>
          <p:cNvPr id="19" name="文本框 23"/>
          <p:cNvSpPr txBox="1"/>
          <p:nvPr/>
        </p:nvSpPr>
        <p:spPr>
          <a:xfrm>
            <a:off x="5355818" y="3393499"/>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vector</a:t>
            </a:r>
            <a:r>
              <a:rPr lang="zh-CN" altLang="en-US" sz="1800" dirty="0">
                <a:latin typeface="+mn-lt"/>
                <a:ea typeface="+mn-ea"/>
                <a:cs typeface="+mn-ea"/>
                <a:sym typeface="+mn-lt"/>
              </a:rPr>
              <a:t>移动</a:t>
            </a:r>
          </a:p>
        </p:txBody>
      </p:sp>
      <p:sp>
        <p:nvSpPr>
          <p:cNvPr id="2" name="矩形 1"/>
          <p:cNvSpPr/>
          <p:nvPr/>
        </p:nvSpPr>
        <p:spPr>
          <a:xfrm>
            <a:off x="1149772" y="4036335"/>
            <a:ext cx="10430740" cy="1984646"/>
          </a:xfrm>
          <a:prstGeom prst="rect">
            <a:avLst/>
          </a:prstGeom>
          <a:noFill/>
        </p:spPr>
        <p:txBody>
          <a:bodyPr wrap="square" rtlCol="0">
            <a:spAutoFit/>
          </a:bodyPr>
          <a:lstStyle/>
          <a:p>
            <a:pPr>
              <a:lnSpc>
                <a:spcPts val="2500"/>
              </a:lnSpc>
            </a:pPr>
            <a:r>
              <a:rPr lang="zh-CN" altLang="en-US" sz="1600" b="1" dirty="0">
                <a:solidFill>
                  <a:schemeClr val="tx1">
                    <a:lumMod val="85000"/>
                    <a:lumOff val="15000"/>
                  </a:schemeClr>
                </a:solidFill>
                <a:cs typeface="+mn-ea"/>
                <a:sym typeface="+mn-lt"/>
              </a:rPr>
              <a:t>将</a:t>
            </a:r>
            <a:r>
              <a:rPr lang="en-US" altLang="zh-CN" sz="1600" b="1" dirty="0">
                <a:solidFill>
                  <a:schemeClr val="tx1">
                    <a:lumMod val="85000"/>
                    <a:lumOff val="15000"/>
                  </a:schemeClr>
                </a:solidFill>
                <a:cs typeface="+mn-ea"/>
                <a:sym typeface="+mn-lt"/>
              </a:rPr>
              <a:t>vector</a:t>
            </a:r>
            <a:r>
              <a:rPr lang="zh-CN" altLang="en-US" sz="1600" b="1" dirty="0">
                <a:solidFill>
                  <a:schemeClr val="tx1">
                    <a:lumMod val="85000"/>
                    <a:lumOff val="15000"/>
                  </a:schemeClr>
                </a:solidFill>
                <a:cs typeface="+mn-ea"/>
                <a:sym typeface="+mn-lt"/>
              </a:rPr>
              <a:t>的拷贝和</a:t>
            </a:r>
            <a:r>
              <a:rPr lang="en-US" altLang="zh-CN" sz="1600" b="1" dirty="0" err="1">
                <a:solidFill>
                  <a:schemeClr val="tx1">
                    <a:lumMod val="85000"/>
                    <a:lumOff val="15000"/>
                  </a:schemeClr>
                </a:solidFill>
                <a:cs typeface="+mn-ea"/>
                <a:sym typeface="+mn-lt"/>
              </a:rPr>
              <a:t>push_back</a:t>
            </a:r>
            <a:r>
              <a:rPr lang="zh-CN" altLang="en-US" sz="1600" b="1" dirty="0">
                <a:solidFill>
                  <a:schemeClr val="tx1">
                    <a:lumMod val="85000"/>
                    <a:lumOff val="15000"/>
                  </a:schemeClr>
                </a:solidFill>
                <a:cs typeface="+mn-ea"/>
                <a:sym typeface="+mn-lt"/>
              </a:rPr>
              <a:t>加上</a:t>
            </a:r>
            <a:r>
              <a:rPr lang="en-US" altLang="zh-CN" sz="1600" b="1" dirty="0">
                <a:solidFill>
                  <a:schemeClr val="tx1">
                    <a:lumMod val="85000"/>
                    <a:lumOff val="15000"/>
                  </a:schemeClr>
                </a:solidFill>
                <a:cs typeface="+mn-ea"/>
                <a:sym typeface="+mn-lt"/>
              </a:rPr>
              <a:t>std::move</a:t>
            </a:r>
          </a:p>
          <a:p>
            <a:pPr>
              <a:lnSpc>
                <a:spcPts val="2500"/>
              </a:lnSpc>
            </a:pPr>
            <a:r>
              <a:rPr lang="en-US" altLang="zh-CN" sz="1600" dirty="0">
                <a:solidFill>
                  <a:schemeClr val="tx1">
                    <a:lumMod val="85000"/>
                    <a:lumOff val="15000"/>
                  </a:schemeClr>
                </a:solidFill>
                <a:cs typeface="+mn-ea"/>
                <a:sym typeface="+mn-lt"/>
              </a:rPr>
              <a:t>C++</a:t>
            </a:r>
            <a:r>
              <a:rPr lang="zh-CN" altLang="en-US" sz="1600" dirty="0">
                <a:solidFill>
                  <a:schemeClr val="tx1">
                    <a:lumMod val="85000"/>
                    <a:lumOff val="15000"/>
                  </a:schemeClr>
                </a:solidFill>
                <a:cs typeface="+mn-ea"/>
                <a:sym typeface="+mn-lt"/>
              </a:rPr>
              <a:t>中</a:t>
            </a:r>
            <a:r>
              <a:rPr lang="en-US" altLang="zh-CN" sz="1600" dirty="0">
                <a:solidFill>
                  <a:schemeClr val="tx1">
                    <a:lumMod val="85000"/>
                    <a:lumOff val="15000"/>
                  </a:schemeClr>
                </a:solidFill>
                <a:cs typeface="+mn-ea"/>
                <a:sym typeface="+mn-lt"/>
              </a:rPr>
              <a:t>vector</a:t>
            </a:r>
            <a:r>
              <a:rPr lang="zh-CN" altLang="en-US" sz="1600" dirty="0">
                <a:solidFill>
                  <a:schemeClr val="tx1">
                    <a:lumMod val="85000"/>
                    <a:lumOff val="15000"/>
                  </a:schemeClr>
                </a:solidFill>
                <a:cs typeface="+mn-ea"/>
                <a:sym typeface="+mn-lt"/>
              </a:rPr>
              <a:t>的</a:t>
            </a:r>
            <a:r>
              <a:rPr lang="en-US" altLang="zh-CN" sz="1600" dirty="0" err="1">
                <a:solidFill>
                  <a:schemeClr val="tx1">
                    <a:lumMod val="85000"/>
                    <a:lumOff val="15000"/>
                  </a:schemeClr>
                </a:solidFill>
                <a:cs typeface="+mn-ea"/>
                <a:sym typeface="+mn-lt"/>
              </a:rPr>
              <a:t>push_back</a:t>
            </a:r>
            <a:r>
              <a:rPr lang="zh-CN" altLang="en-US" sz="1600" dirty="0">
                <a:solidFill>
                  <a:schemeClr val="tx1">
                    <a:lumMod val="85000"/>
                    <a:lumOff val="15000"/>
                  </a:schemeClr>
                </a:solidFill>
                <a:cs typeface="+mn-ea"/>
                <a:sym typeface="+mn-lt"/>
              </a:rPr>
              <a:t>函数当参数为左值时会将对象拷贝后存储到</a:t>
            </a:r>
            <a:r>
              <a:rPr lang="en-US" altLang="zh-CN" sz="1600" dirty="0">
                <a:solidFill>
                  <a:schemeClr val="tx1">
                    <a:lumMod val="85000"/>
                    <a:lumOff val="15000"/>
                  </a:schemeClr>
                </a:solidFill>
                <a:cs typeface="+mn-ea"/>
                <a:sym typeface="+mn-lt"/>
              </a:rPr>
              <a:t>vector</a:t>
            </a:r>
            <a:r>
              <a:rPr lang="zh-CN" altLang="en-US" sz="1600" dirty="0">
                <a:solidFill>
                  <a:schemeClr val="tx1">
                    <a:lumMod val="85000"/>
                    <a:lumOff val="15000"/>
                  </a:schemeClr>
                </a:solidFill>
                <a:cs typeface="+mn-ea"/>
                <a:sym typeface="+mn-lt"/>
              </a:rPr>
              <a:t>中，当要存储的变量占用内存较大时，拷贝一次耗时十分严重，特别是在光栅化中会频繁执行，</a:t>
            </a:r>
            <a:r>
              <a:rPr lang="en-US" altLang="zh-CN" sz="1600" dirty="0" err="1">
                <a:solidFill>
                  <a:schemeClr val="tx1">
                    <a:lumMod val="85000"/>
                    <a:lumOff val="15000"/>
                  </a:schemeClr>
                </a:solidFill>
                <a:cs typeface="+mn-ea"/>
                <a:sym typeface="+mn-lt"/>
              </a:rPr>
              <a:t>push_back</a:t>
            </a:r>
            <a:r>
              <a:rPr lang="zh-CN" altLang="en-US" sz="1600" dirty="0">
                <a:solidFill>
                  <a:schemeClr val="tx1">
                    <a:lumMod val="85000"/>
                    <a:lumOff val="15000"/>
                  </a:schemeClr>
                </a:solidFill>
                <a:cs typeface="+mn-ea"/>
                <a:sym typeface="+mn-lt"/>
              </a:rPr>
              <a:t>后原对象还需要释放内存，所以使用移动构造函数和移动赋值函数来避免对象的拷贝操作。使用</a:t>
            </a:r>
            <a:r>
              <a:rPr lang="en-US" altLang="zh-CN" sz="1600" dirty="0">
                <a:solidFill>
                  <a:schemeClr val="tx1">
                    <a:lumMod val="85000"/>
                    <a:lumOff val="15000"/>
                  </a:schemeClr>
                </a:solidFill>
                <a:cs typeface="+mn-ea"/>
                <a:sym typeface="+mn-lt"/>
              </a:rPr>
              <a:t>std::move</a:t>
            </a:r>
            <a:r>
              <a:rPr lang="zh-CN" altLang="en-US" sz="1600" dirty="0">
                <a:solidFill>
                  <a:schemeClr val="tx1">
                    <a:lumMod val="85000"/>
                    <a:lumOff val="15000"/>
                  </a:schemeClr>
                </a:solidFill>
                <a:cs typeface="+mn-ea"/>
                <a:sym typeface="+mn-lt"/>
              </a:rPr>
              <a:t>函数将传入对象由左值转换为右值，这样在</a:t>
            </a:r>
            <a:r>
              <a:rPr lang="en-US" altLang="zh-CN" sz="1600" dirty="0" err="1">
                <a:solidFill>
                  <a:schemeClr val="tx1">
                    <a:lumMod val="85000"/>
                    <a:lumOff val="15000"/>
                  </a:schemeClr>
                </a:solidFill>
                <a:cs typeface="+mn-ea"/>
                <a:sym typeface="+mn-lt"/>
              </a:rPr>
              <a:t>push_back</a:t>
            </a:r>
            <a:r>
              <a:rPr lang="zh-CN" altLang="en-US" sz="1600" dirty="0">
                <a:solidFill>
                  <a:schemeClr val="tx1">
                    <a:lumMod val="85000"/>
                    <a:lumOff val="15000"/>
                  </a:schemeClr>
                </a:solidFill>
                <a:cs typeface="+mn-ea"/>
                <a:sym typeface="+mn-lt"/>
              </a:rPr>
              <a:t>时会调用移动构造函数执行浅拷贝，不需要分配大量的内存去存储原对象数据，而是使用一个指针指向原对象的内存，从而避免的频繁的内存分配与释放。</a:t>
            </a:r>
          </a:p>
        </p:txBody>
      </p:sp>
      <p:sp>
        <p:nvSpPr>
          <p:cNvPr id="27" name="矩形 26"/>
          <p:cNvSpPr/>
          <p:nvPr/>
        </p:nvSpPr>
        <p:spPr>
          <a:xfrm>
            <a:off x="1321496" y="797455"/>
            <a:ext cx="10430740" cy="2305246"/>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cs typeface="+mn-ea"/>
                <a:sym typeface="+mn-lt"/>
              </a:rPr>
              <a:t>有名称的、可以获取到存储地址的表达式即为左值，反之没有名称的、获取不到存储地址的表达式即为右值。右值引用的标志是</a:t>
            </a:r>
            <a:r>
              <a:rPr lang="en-US" altLang="zh-CN" sz="1600" dirty="0">
                <a:solidFill>
                  <a:schemeClr val="tx1">
                    <a:lumMod val="85000"/>
                    <a:lumOff val="15000"/>
                  </a:schemeClr>
                </a:solidFill>
                <a:cs typeface="+mn-ea"/>
                <a:sym typeface="+mn-lt"/>
              </a:rPr>
              <a:t>&amp;&amp;</a:t>
            </a:r>
            <a:r>
              <a:rPr lang="zh-CN" altLang="en-US" sz="1600" dirty="0">
                <a:solidFill>
                  <a:schemeClr val="tx1">
                    <a:lumMod val="85000"/>
                    <a:lumOff val="15000"/>
                  </a:schemeClr>
                </a:solidFill>
                <a:cs typeface="+mn-ea"/>
                <a:sym typeface="+mn-lt"/>
              </a:rPr>
              <a:t>，它是专门为右值而生的，可以指向右值，但不能指向左值，它是移动语义实现的基础。</a:t>
            </a:r>
            <a:endParaRPr lang="en-US" altLang="zh-CN" sz="1600" dirty="0">
              <a:solidFill>
                <a:schemeClr val="tx1">
                  <a:lumMod val="85000"/>
                  <a:lumOff val="15000"/>
                </a:schemeClr>
              </a:solidFill>
              <a:cs typeface="+mn-ea"/>
              <a:sym typeface="+mn-lt"/>
            </a:endParaRPr>
          </a:p>
          <a:p>
            <a:pPr>
              <a:lnSpc>
                <a:spcPts val="2500"/>
              </a:lnSpc>
            </a:pPr>
            <a:r>
              <a:rPr lang="zh-CN" altLang="en-US" sz="1600" dirty="0">
                <a:solidFill>
                  <a:schemeClr val="tx1">
                    <a:lumMod val="85000"/>
                    <a:lumOff val="15000"/>
                  </a:schemeClr>
                </a:solidFill>
                <a:cs typeface="+mn-ea"/>
                <a:sym typeface="+mn-lt"/>
              </a:rPr>
              <a:t>右值引用和</a:t>
            </a:r>
            <a:r>
              <a:rPr lang="en-US" altLang="zh-CN" sz="1600" dirty="0">
                <a:solidFill>
                  <a:schemeClr val="tx1">
                    <a:lumMod val="85000"/>
                    <a:lumOff val="15000"/>
                  </a:schemeClr>
                </a:solidFill>
                <a:cs typeface="+mn-ea"/>
                <a:sym typeface="+mn-lt"/>
              </a:rPr>
              <a:t>std::move</a:t>
            </a:r>
            <a:r>
              <a:rPr lang="zh-CN" altLang="en-US" sz="1600" dirty="0">
                <a:solidFill>
                  <a:schemeClr val="tx1">
                    <a:lumMod val="85000"/>
                    <a:lumOff val="15000"/>
                  </a:schemeClr>
                </a:solidFill>
                <a:cs typeface="+mn-ea"/>
                <a:sym typeface="+mn-lt"/>
              </a:rPr>
              <a:t>被广泛用于在</a:t>
            </a:r>
            <a:r>
              <a:rPr lang="en-US" altLang="zh-CN" sz="1600" dirty="0">
                <a:solidFill>
                  <a:schemeClr val="tx1">
                    <a:lumMod val="85000"/>
                    <a:lumOff val="15000"/>
                  </a:schemeClr>
                </a:solidFill>
                <a:cs typeface="+mn-ea"/>
                <a:sym typeface="+mn-lt"/>
              </a:rPr>
              <a:t>STL</a:t>
            </a:r>
            <a:r>
              <a:rPr lang="zh-CN" altLang="en-US" sz="1600" dirty="0">
                <a:solidFill>
                  <a:schemeClr val="tx1">
                    <a:lumMod val="85000"/>
                    <a:lumOff val="15000"/>
                  </a:schemeClr>
                </a:solidFill>
                <a:cs typeface="+mn-ea"/>
                <a:sym typeface="+mn-lt"/>
              </a:rPr>
              <a:t>和自定义类中实现移动语义，避免拷贝，从而提升程序性能。在没有右值引用之前，一个容器类的拷贝操作通常需要执行深拷贝，将容器中的每一个对象拷贝一份到当前容器中，当容器中含有大量元素并且每个元素含有大量数据时，拷贝操作十分耗时，拷贝后原容器的内存又要被释放。右值引用就是为了解决这个问题而诞生的，它可以通过实现移动构造函数和移动赋值函数来避免这种拷贝操作，当实现移动语义后，参数为左值时意味着拷贝，当参数为右值时意味着移动。</a:t>
            </a: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sp>
        <p:nvSpPr>
          <p:cNvPr id="21" name="矩形: 圆角 20">
            <a:extLst>
              <a:ext uri="{FF2B5EF4-FFF2-40B4-BE49-F238E27FC236}">
                <a16:creationId xmlns:a16="http://schemas.microsoft.com/office/drawing/2014/main" id="{343935C8-6D61-45F4-88CC-65E93B1601E8}"/>
              </a:ext>
            </a:extLst>
          </p:cNvPr>
          <p:cNvSpPr/>
          <p:nvPr/>
        </p:nvSpPr>
        <p:spPr>
          <a:xfrm>
            <a:off x="5605393" y="3495687"/>
            <a:ext cx="1791221" cy="449999"/>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文本框 23">
            <a:extLst>
              <a:ext uri="{FF2B5EF4-FFF2-40B4-BE49-F238E27FC236}">
                <a16:creationId xmlns:a16="http://schemas.microsoft.com/office/drawing/2014/main" id="{7E035681-0D41-42D6-92DC-60BF46C4D464}"/>
              </a:ext>
            </a:extLst>
          </p:cNvPr>
          <p:cNvSpPr txBox="1"/>
          <p:nvPr/>
        </p:nvSpPr>
        <p:spPr>
          <a:xfrm>
            <a:off x="5390735" y="3536585"/>
            <a:ext cx="2292262"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solidFill>
                  <a:schemeClr val="bg1"/>
                </a:solidFill>
                <a:latin typeface="+mn-lt"/>
                <a:ea typeface="+mn-ea"/>
                <a:cs typeface="+mn-ea"/>
                <a:sym typeface="+mn-lt"/>
              </a:rPr>
              <a:t>vector</a:t>
            </a:r>
            <a:r>
              <a:rPr lang="zh-CN" altLang="en-US" sz="1800" dirty="0">
                <a:solidFill>
                  <a:schemeClr val="bg1"/>
                </a:solidFill>
                <a:latin typeface="+mn-lt"/>
                <a:ea typeface="+mn-ea"/>
                <a:cs typeface="+mn-ea"/>
                <a:sym typeface="+mn-lt"/>
              </a:rPr>
              <a:t>移动</a:t>
            </a:r>
          </a:p>
        </p:txBody>
      </p:sp>
    </p:spTree>
    <p:extLst>
      <p:ext uri="{BB962C8B-B14F-4D97-AF65-F5344CB8AC3E}">
        <p14:creationId xmlns:p14="http://schemas.microsoft.com/office/powerpoint/2010/main" val="2467439208"/>
      </p:ext>
    </p:extLst>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90941" y="385349"/>
            <a:ext cx="10935223" cy="2448579"/>
            <a:chOff x="5981700" y="1804606"/>
            <a:chExt cx="5257800" cy="1954591"/>
          </a:xfrm>
        </p:grpSpPr>
        <p:sp>
          <p:nvSpPr>
            <p:cNvPr id="12" name="矩形: 圆角 11"/>
            <p:cNvSpPr/>
            <p:nvPr/>
          </p:nvSpPr>
          <p:spPr>
            <a:xfrm>
              <a:off x="5981700" y="1979375"/>
              <a:ext cx="5257800" cy="1779822"/>
            </a:xfrm>
            <a:prstGeom prst="roundRect">
              <a:avLst/>
            </a:prstGeom>
            <a:noFill/>
            <a:ln w="19050">
              <a:solidFill>
                <a:srgbClr val="5B8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p:cNvSpPr/>
            <p:nvPr/>
          </p:nvSpPr>
          <p:spPr>
            <a:xfrm>
              <a:off x="8179978" y="1804606"/>
              <a:ext cx="861243" cy="359215"/>
            </a:xfrm>
            <a:prstGeom prst="roundRect">
              <a:avLst>
                <a:gd name="adj" fmla="val 32367"/>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7" name="文本框 23"/>
          <p:cNvSpPr txBox="1"/>
          <p:nvPr/>
        </p:nvSpPr>
        <p:spPr>
          <a:xfrm>
            <a:off x="5146867" y="419622"/>
            <a:ext cx="2292262" cy="369332"/>
          </a:xfrm>
          <a:prstGeom prst="rect">
            <a:avLst/>
          </a:prstGeom>
          <a:noFill/>
        </p:spPr>
        <p:txBody>
          <a:bodyPr wrap="square" rtlCol="0">
            <a:spAutoFit/>
          </a:bodyPr>
          <a:lstStyle>
            <a:defPPr>
              <a:defRPr lang="zh-CN"/>
            </a:defPPr>
            <a:lvl1pPr algn="ctr">
              <a:defRPr sz="2000">
                <a:solidFill>
                  <a:schemeClr val="tx1">
                    <a:lumMod val="85000"/>
                    <a:lumOff val="1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bg1"/>
                </a:solidFill>
                <a:latin typeface="+mn-lt"/>
                <a:ea typeface="+mn-ea"/>
                <a:cs typeface="+mn-ea"/>
                <a:sym typeface="+mn-lt"/>
              </a:rPr>
              <a:t>光栅化算法</a:t>
            </a:r>
          </a:p>
        </p:txBody>
      </p:sp>
      <p:sp>
        <p:nvSpPr>
          <p:cNvPr id="2" name="矩形 1"/>
          <p:cNvSpPr/>
          <p:nvPr/>
        </p:nvSpPr>
        <p:spPr>
          <a:xfrm>
            <a:off x="1035198" y="803153"/>
            <a:ext cx="10515600" cy="1984646"/>
          </a:xfrm>
          <a:prstGeom prst="rect">
            <a:avLst/>
          </a:prstGeom>
          <a:noFill/>
        </p:spPr>
        <p:txBody>
          <a:bodyPr wrap="square" rtlCol="0">
            <a:spAutoFit/>
          </a:bodyPr>
          <a:lstStyle/>
          <a:p>
            <a:pPr>
              <a:lnSpc>
                <a:spcPts val="2500"/>
              </a:lnSpc>
            </a:pPr>
            <a:r>
              <a:rPr lang="zh-CN" altLang="en-US" sz="1600" dirty="0">
                <a:solidFill>
                  <a:schemeClr val="tx1">
                    <a:lumMod val="85000"/>
                    <a:lumOff val="15000"/>
                  </a:schemeClr>
                </a:solidFill>
                <a:cs typeface="+mn-ea"/>
                <a:sym typeface="+mn-lt"/>
              </a:rPr>
              <a:t>光栅化是确定像素是否在三角形内的过程，高效的光栅化算法可以减少不必要的计算，提高效率。以下是找到的一些光栅化算法：</a:t>
            </a:r>
            <a:endParaRPr lang="en-US" altLang="zh-CN" sz="1600" dirty="0">
              <a:solidFill>
                <a:schemeClr val="tx1">
                  <a:lumMod val="85000"/>
                  <a:lumOff val="15000"/>
                </a:schemeClr>
              </a:solidFill>
              <a:cs typeface="+mn-ea"/>
              <a:sym typeface="+mn-lt"/>
            </a:endParaRPr>
          </a:p>
          <a:p>
            <a:pPr marL="285750" indent="-285750">
              <a:lnSpc>
                <a:spcPts val="2500"/>
              </a:lnSpc>
              <a:buFont typeface="Wingdings" panose="05000000000000000000" pitchFamily="2" charset="2"/>
              <a:buChar char="l"/>
            </a:pPr>
            <a:r>
              <a:rPr lang="zh-CN" altLang="en-US" sz="1600" dirty="0">
                <a:solidFill>
                  <a:schemeClr val="tx1">
                    <a:lumMod val="85000"/>
                    <a:lumOff val="15000"/>
                  </a:schemeClr>
                </a:solidFill>
                <a:cs typeface="+mn-ea"/>
                <a:sym typeface="+mn-lt"/>
              </a:rPr>
              <a:t>基于包围盒的光栅化算法，优点是实现简单，缺点也很明显很多不必要的像素需要被计算；</a:t>
            </a:r>
            <a:endParaRPr lang="en-US" altLang="zh-CN" sz="1600" dirty="0">
              <a:solidFill>
                <a:schemeClr val="tx1">
                  <a:lumMod val="85000"/>
                  <a:lumOff val="15000"/>
                </a:schemeClr>
              </a:solidFill>
              <a:cs typeface="+mn-ea"/>
              <a:sym typeface="+mn-lt"/>
            </a:endParaRPr>
          </a:p>
          <a:p>
            <a:pPr marL="285750" indent="-285750">
              <a:lnSpc>
                <a:spcPts val="2500"/>
              </a:lnSpc>
              <a:buFont typeface="Wingdings" panose="05000000000000000000" pitchFamily="2" charset="2"/>
              <a:buChar char="l"/>
            </a:pPr>
            <a:r>
              <a:rPr lang="en-US" altLang="zh-CN" sz="1600" dirty="0">
                <a:solidFill>
                  <a:schemeClr val="tx1">
                    <a:lumMod val="85000"/>
                    <a:lumOff val="15000"/>
                  </a:schemeClr>
                </a:solidFill>
                <a:cs typeface="+mn-ea"/>
                <a:sym typeface="+mn-lt"/>
              </a:rPr>
              <a:t>Zig-zag</a:t>
            </a:r>
            <a:r>
              <a:rPr lang="zh-CN" altLang="en-US" sz="1600" dirty="0">
                <a:solidFill>
                  <a:schemeClr val="tx1">
                    <a:lumMod val="85000"/>
                    <a:lumOff val="15000"/>
                  </a:schemeClr>
                </a:solidFill>
                <a:cs typeface="+mn-ea"/>
                <a:sym typeface="+mn-lt"/>
              </a:rPr>
              <a:t>块扫描算法</a:t>
            </a:r>
            <a:endParaRPr lang="en-US" altLang="zh-CN" sz="1600" dirty="0">
              <a:solidFill>
                <a:schemeClr val="tx1">
                  <a:lumMod val="85000"/>
                  <a:lumOff val="15000"/>
                </a:schemeClr>
              </a:solidFill>
              <a:cs typeface="+mn-ea"/>
              <a:sym typeface="+mn-lt"/>
            </a:endParaRPr>
          </a:p>
          <a:p>
            <a:pPr marL="285750" indent="-285750">
              <a:lnSpc>
                <a:spcPts val="2500"/>
              </a:lnSpc>
              <a:buFont typeface="Wingdings" panose="05000000000000000000" pitchFamily="2" charset="2"/>
              <a:buChar char="l"/>
            </a:pPr>
            <a:r>
              <a:rPr lang="zh-CN" altLang="en-US" sz="1600" dirty="0">
                <a:solidFill>
                  <a:schemeClr val="tx1">
                    <a:lumMod val="85000"/>
                    <a:lumOff val="15000"/>
                  </a:schemeClr>
                </a:solidFill>
                <a:cs typeface="+mn-ea"/>
                <a:sym typeface="+mn-lt"/>
              </a:rPr>
              <a:t>基于块的遍历算法</a:t>
            </a:r>
            <a:endParaRPr lang="en-US" altLang="zh-CN" sz="1600" dirty="0">
              <a:solidFill>
                <a:schemeClr val="tx1">
                  <a:lumMod val="85000"/>
                  <a:lumOff val="15000"/>
                </a:schemeClr>
              </a:solidFill>
              <a:cs typeface="+mn-ea"/>
              <a:sym typeface="+mn-lt"/>
            </a:endParaRPr>
          </a:p>
          <a:p>
            <a:pPr marL="285750" indent="-285750">
              <a:lnSpc>
                <a:spcPts val="2500"/>
              </a:lnSpc>
              <a:buFont typeface="Wingdings" panose="05000000000000000000" pitchFamily="2" charset="2"/>
              <a:buChar char="l"/>
            </a:pPr>
            <a:r>
              <a:rPr lang="zh-CN" altLang="en-US" sz="1600" dirty="0">
                <a:solidFill>
                  <a:schemeClr val="tx1">
                    <a:lumMod val="85000"/>
                    <a:lumOff val="15000"/>
                  </a:schemeClr>
                </a:solidFill>
                <a:cs typeface="+mn-ea"/>
                <a:sym typeface="+mn-lt"/>
              </a:rPr>
              <a:t>中点遍历算法</a:t>
            </a:r>
            <a:endParaRPr lang="en-US" altLang="zh-CN" sz="1600" dirty="0">
              <a:solidFill>
                <a:schemeClr val="tx1">
                  <a:lumMod val="85000"/>
                  <a:lumOff val="15000"/>
                </a:schemeClr>
              </a:solidFill>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4" name="图片 3">
            <a:extLst>
              <a:ext uri="{FF2B5EF4-FFF2-40B4-BE49-F238E27FC236}">
                <a16:creationId xmlns:a16="http://schemas.microsoft.com/office/drawing/2014/main" id="{D2298FA7-35F2-49AF-B1B3-6CF659E2D0B3}"/>
              </a:ext>
            </a:extLst>
          </p:cNvPr>
          <p:cNvPicPr>
            <a:picLocks noChangeAspect="1"/>
          </p:cNvPicPr>
          <p:nvPr/>
        </p:nvPicPr>
        <p:blipFill rotWithShape="1">
          <a:blip r:embed="rId2">
            <a:extLst>
              <a:ext uri="{28A0092B-C50C-407E-A947-70E740481C1C}">
                <a14:useLocalDpi xmlns:a14="http://schemas.microsoft.com/office/drawing/2010/main" val="0"/>
              </a:ext>
            </a:extLst>
          </a:blip>
          <a:srcRect t="944" b="1"/>
          <a:stretch/>
        </p:blipFill>
        <p:spPr>
          <a:xfrm>
            <a:off x="8468091" y="3458870"/>
            <a:ext cx="2975417" cy="1897299"/>
          </a:xfrm>
          <a:prstGeom prst="rect">
            <a:avLst/>
          </a:prstGeom>
        </p:spPr>
      </p:pic>
      <p:sp>
        <p:nvSpPr>
          <p:cNvPr id="5" name="文本框 4">
            <a:extLst>
              <a:ext uri="{FF2B5EF4-FFF2-40B4-BE49-F238E27FC236}">
                <a16:creationId xmlns:a16="http://schemas.microsoft.com/office/drawing/2014/main" id="{18027FA1-2D12-4D63-9B03-4D81A38EA5E7}"/>
              </a:ext>
            </a:extLst>
          </p:cNvPr>
          <p:cNvSpPr txBox="1"/>
          <p:nvPr/>
        </p:nvSpPr>
        <p:spPr>
          <a:xfrm>
            <a:off x="9296400" y="5998650"/>
            <a:ext cx="1861358" cy="307777"/>
          </a:xfrm>
          <a:prstGeom prst="rect">
            <a:avLst/>
          </a:prstGeom>
          <a:noFill/>
        </p:spPr>
        <p:txBody>
          <a:bodyPr wrap="square" rtlCol="0">
            <a:spAutoFit/>
          </a:bodyPr>
          <a:lstStyle/>
          <a:p>
            <a:r>
              <a:rPr lang="en-US" altLang="zh-CN" sz="1400" dirty="0" err="1"/>
              <a:t>MidPoint</a:t>
            </a:r>
            <a:r>
              <a:rPr lang="en-US" altLang="zh-CN" sz="1400" dirty="0"/>
              <a:t> traversal</a:t>
            </a:r>
            <a:endParaRPr lang="zh-CN" altLang="en-US" sz="1400" dirty="0"/>
          </a:p>
        </p:txBody>
      </p:sp>
      <p:pic>
        <p:nvPicPr>
          <p:cNvPr id="7" name="图片 6" descr="图表&#10;&#10;描述已自动生成">
            <a:extLst>
              <a:ext uri="{FF2B5EF4-FFF2-40B4-BE49-F238E27FC236}">
                <a16:creationId xmlns:a16="http://schemas.microsoft.com/office/drawing/2014/main" id="{AA8CB08F-BB66-46D3-BF22-DBC12513F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159" y="3157991"/>
            <a:ext cx="2847643" cy="2893946"/>
          </a:xfrm>
          <a:prstGeom prst="rect">
            <a:avLst/>
          </a:prstGeom>
        </p:spPr>
      </p:pic>
      <p:pic>
        <p:nvPicPr>
          <p:cNvPr id="9" name="图片 8" descr="墙上的钟表&#10;&#10;描述已自动生成">
            <a:extLst>
              <a:ext uri="{FF2B5EF4-FFF2-40B4-BE49-F238E27FC236}">
                <a16:creationId xmlns:a16="http://schemas.microsoft.com/office/drawing/2014/main" id="{81029417-6CBF-4D9F-B74E-DA826108A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198" y="3157991"/>
            <a:ext cx="3511609" cy="2499059"/>
          </a:xfrm>
          <a:prstGeom prst="rect">
            <a:avLst/>
          </a:prstGeom>
        </p:spPr>
      </p:pic>
      <p:sp>
        <p:nvSpPr>
          <p:cNvPr id="21" name="文本框 20">
            <a:extLst>
              <a:ext uri="{FF2B5EF4-FFF2-40B4-BE49-F238E27FC236}">
                <a16:creationId xmlns:a16="http://schemas.microsoft.com/office/drawing/2014/main" id="{79A3459B-7C30-4085-AFD4-9CB09DAFDA16}"/>
              </a:ext>
            </a:extLst>
          </p:cNvPr>
          <p:cNvSpPr txBox="1"/>
          <p:nvPr/>
        </p:nvSpPr>
        <p:spPr>
          <a:xfrm>
            <a:off x="6096000" y="6048561"/>
            <a:ext cx="1861358" cy="307777"/>
          </a:xfrm>
          <a:prstGeom prst="rect">
            <a:avLst/>
          </a:prstGeom>
          <a:noFill/>
        </p:spPr>
        <p:txBody>
          <a:bodyPr wrap="square" rtlCol="0">
            <a:spAutoFit/>
          </a:bodyPr>
          <a:lstStyle/>
          <a:p>
            <a:r>
              <a:rPr lang="en-US" altLang="zh-CN" sz="1400" dirty="0"/>
              <a:t>Tile traversal</a:t>
            </a:r>
            <a:endParaRPr lang="zh-CN" altLang="en-US" sz="1400" dirty="0"/>
          </a:p>
        </p:txBody>
      </p:sp>
      <p:sp>
        <p:nvSpPr>
          <p:cNvPr id="22" name="文本框 21">
            <a:extLst>
              <a:ext uri="{FF2B5EF4-FFF2-40B4-BE49-F238E27FC236}">
                <a16:creationId xmlns:a16="http://schemas.microsoft.com/office/drawing/2014/main" id="{6A615D7A-A70D-4645-AD94-CA000200E6A4}"/>
              </a:ext>
            </a:extLst>
          </p:cNvPr>
          <p:cNvSpPr txBox="1"/>
          <p:nvPr/>
        </p:nvSpPr>
        <p:spPr>
          <a:xfrm>
            <a:off x="1961702" y="5998650"/>
            <a:ext cx="1861358" cy="307777"/>
          </a:xfrm>
          <a:prstGeom prst="rect">
            <a:avLst/>
          </a:prstGeom>
          <a:noFill/>
        </p:spPr>
        <p:txBody>
          <a:bodyPr wrap="square" rtlCol="0">
            <a:spAutoFit/>
          </a:bodyPr>
          <a:lstStyle/>
          <a:p>
            <a:r>
              <a:rPr lang="en-US" altLang="zh-CN" sz="1400" dirty="0"/>
              <a:t>Zig-zag traversal</a:t>
            </a:r>
            <a:endParaRPr lang="zh-CN" altLang="en-US" sz="1400" dirty="0"/>
          </a:p>
        </p:txBody>
      </p:sp>
    </p:spTree>
    <p:extLst>
      <p:ext uri="{BB962C8B-B14F-4D97-AF65-F5344CB8AC3E}">
        <p14:creationId xmlns:p14="http://schemas.microsoft.com/office/powerpoint/2010/main" val="3419871104"/>
      </p:ext>
    </p:extLst>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7DB7C50-1E46-4B15-8F79-1FEE7DF268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45" t="4546" r="4545" b="4546"/>
          <a:stretch/>
        </p:blipFill>
        <p:spPr>
          <a:xfrm>
            <a:off x="0" y="0"/>
            <a:ext cx="12192000" cy="6858000"/>
          </a:xfrm>
          <a:prstGeom prst="rect">
            <a:avLst/>
          </a:prstGeom>
        </p:spPr>
      </p:pic>
      <p:sp>
        <p:nvSpPr>
          <p:cNvPr id="30" name="文本框 29"/>
          <p:cNvSpPr txBox="1"/>
          <p:nvPr/>
        </p:nvSpPr>
        <p:spPr>
          <a:xfrm>
            <a:off x="3168649" y="1821440"/>
            <a:ext cx="5880102" cy="1077218"/>
          </a:xfrm>
          <a:prstGeom prst="rect">
            <a:avLst/>
          </a:prstGeom>
          <a:noFill/>
        </p:spPr>
        <p:txBody>
          <a:bodyPr wrap="square" rtlCol="0">
            <a:spAutoFit/>
          </a:bodyPr>
          <a:lstStyle/>
          <a:p>
            <a:pPr algn="ctr"/>
            <a:r>
              <a:rPr lang="en-US" altLang="zh-CN" sz="6400" dirty="0">
                <a:solidFill>
                  <a:srgbClr val="7EC6F2"/>
                </a:solidFill>
                <a:cs typeface="+mn-ea"/>
                <a:sym typeface="+mn-lt"/>
              </a:rPr>
              <a:t>PART  04</a:t>
            </a:r>
            <a:endParaRPr lang="zh-CN" altLang="en-US" sz="6400" dirty="0">
              <a:solidFill>
                <a:srgbClr val="7EC6F2"/>
              </a:solidFill>
              <a:cs typeface="+mn-ea"/>
              <a:sym typeface="+mn-lt"/>
            </a:endParaRPr>
          </a:p>
        </p:txBody>
      </p:sp>
      <p:sp>
        <p:nvSpPr>
          <p:cNvPr id="31" name="文本框 30"/>
          <p:cNvSpPr txBox="1"/>
          <p:nvPr/>
        </p:nvSpPr>
        <p:spPr>
          <a:xfrm>
            <a:off x="2758959" y="3424085"/>
            <a:ext cx="6674082" cy="1015663"/>
          </a:xfrm>
          <a:prstGeom prst="rect">
            <a:avLst/>
          </a:prstGeom>
          <a:noFill/>
        </p:spPr>
        <p:txBody>
          <a:bodyPr wrap="square" rtlCol="0">
            <a:spAutoFit/>
          </a:bodyPr>
          <a:lstStyle>
            <a:defPPr>
              <a:defRPr lang="zh-CN"/>
            </a:defPPr>
            <a:lvl1pPr algn="dist">
              <a:defRPr sz="62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pPr algn="ctr"/>
            <a:r>
              <a:rPr lang="zh-CN" altLang="en-US" sz="6000" dirty="0">
                <a:solidFill>
                  <a:schemeClr val="tx1">
                    <a:lumMod val="75000"/>
                    <a:lumOff val="25000"/>
                  </a:schemeClr>
                </a:solidFill>
                <a:latin typeface="+mn-lt"/>
                <a:ea typeface="+mn-ea"/>
                <a:cs typeface="+mn-ea"/>
                <a:sym typeface="+mn-lt"/>
              </a:rPr>
              <a:t>成果展示</a:t>
            </a:r>
          </a:p>
        </p:txBody>
      </p:sp>
      <p:cxnSp>
        <p:nvCxnSpPr>
          <p:cNvPr id="33" name="直接连接符 32"/>
          <p:cNvCxnSpPr/>
          <p:nvPr/>
        </p:nvCxnSpPr>
        <p:spPr>
          <a:xfrm>
            <a:off x="5772000" y="4961326"/>
            <a:ext cx="648000" cy="0"/>
          </a:xfrm>
          <a:prstGeom prst="line">
            <a:avLst/>
          </a:prstGeom>
          <a:ln w="38100">
            <a:solidFill>
              <a:srgbClr val="7EC6F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3"/>
          <p:cNvSpPr txBox="1"/>
          <p:nvPr/>
        </p:nvSpPr>
        <p:spPr>
          <a:xfrm>
            <a:off x="5389322" y="3480357"/>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TBB Flow Graph</a:t>
            </a:r>
            <a:endParaRPr lang="zh-CN" altLang="en-US" sz="1800" dirty="0">
              <a:latin typeface="+mn-lt"/>
              <a:ea typeface="+mn-ea"/>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4" name="图片 3" descr="图片包含 照片, 不同, 男人, 各种&#10;&#10;描述已自动生成">
            <a:extLst>
              <a:ext uri="{FF2B5EF4-FFF2-40B4-BE49-F238E27FC236}">
                <a16:creationId xmlns:a16="http://schemas.microsoft.com/office/drawing/2014/main" id="{5E16C8F8-3CCC-4D34-9C14-CB80B376D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49" y="548014"/>
            <a:ext cx="8155501" cy="5761971"/>
          </a:xfrm>
          <a:prstGeom prst="rect">
            <a:avLst/>
          </a:prstGeom>
        </p:spPr>
      </p:pic>
    </p:spTree>
    <p:extLst>
      <p:ext uri="{BB962C8B-B14F-4D97-AF65-F5344CB8AC3E}">
        <p14:creationId xmlns:p14="http://schemas.microsoft.com/office/powerpoint/2010/main" val="2372822468"/>
      </p:ext>
    </p:extLst>
  </p:cSld>
  <p:clrMapOvr>
    <a:masterClrMapping/>
  </p:clrMapOvr>
  <p:transition spd="med">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3"/>
          <p:cNvSpPr txBox="1"/>
          <p:nvPr/>
        </p:nvSpPr>
        <p:spPr>
          <a:xfrm>
            <a:off x="5389322" y="3480357"/>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TBB Flow Graph</a:t>
            </a:r>
            <a:endParaRPr lang="zh-CN" altLang="en-US" sz="1800" dirty="0">
              <a:latin typeface="+mn-lt"/>
              <a:ea typeface="+mn-ea"/>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3" name="图片 2">
            <a:extLst>
              <a:ext uri="{FF2B5EF4-FFF2-40B4-BE49-F238E27FC236}">
                <a16:creationId xmlns:a16="http://schemas.microsoft.com/office/drawing/2014/main" id="{C8653754-00C1-4E96-9683-02CBF1235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58" y="1659699"/>
            <a:ext cx="10455283" cy="3380004"/>
          </a:xfrm>
          <a:prstGeom prst="rect">
            <a:avLst/>
          </a:prstGeom>
        </p:spPr>
      </p:pic>
    </p:spTree>
    <p:extLst>
      <p:ext uri="{BB962C8B-B14F-4D97-AF65-F5344CB8AC3E}">
        <p14:creationId xmlns:p14="http://schemas.microsoft.com/office/powerpoint/2010/main" val="3005649361"/>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EF44C743-203E-456D-B478-E5C7EE9358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5" t="4546" r="4545" b="4546"/>
          <a:stretch/>
        </p:blipFill>
        <p:spPr>
          <a:xfrm>
            <a:off x="0" y="0"/>
            <a:ext cx="12192000" cy="6858000"/>
          </a:xfrm>
          <a:prstGeom prst="rect">
            <a:avLst/>
          </a:prstGeom>
        </p:spPr>
      </p:pic>
      <p:grpSp>
        <p:nvGrpSpPr>
          <p:cNvPr id="53" name="组合 52"/>
          <p:cNvGrpSpPr/>
          <p:nvPr/>
        </p:nvGrpSpPr>
        <p:grpSpPr>
          <a:xfrm>
            <a:off x="1478280" y="3111042"/>
            <a:ext cx="4709578" cy="769441"/>
            <a:chOff x="1376680" y="2808057"/>
            <a:chExt cx="4709578" cy="769441"/>
          </a:xfrm>
        </p:grpSpPr>
        <p:sp>
          <p:nvSpPr>
            <p:cNvPr id="57" name="文本框 56"/>
            <p:cNvSpPr txBox="1"/>
            <p:nvPr/>
          </p:nvSpPr>
          <p:spPr>
            <a:xfrm>
              <a:off x="2503676" y="2932614"/>
              <a:ext cx="3582582" cy="523220"/>
            </a:xfrm>
            <a:prstGeom prst="rect">
              <a:avLst/>
            </a:prstGeom>
            <a:noFill/>
          </p:spPr>
          <p:txBody>
            <a:bodyPr wrap="square" rtlCol="0">
              <a:spAutoFit/>
            </a:bodyPr>
            <a:lstStyle>
              <a:defPPr>
                <a:defRPr lang="zh-CN"/>
              </a:defPPr>
              <a:lvl1pPr algn="dist">
                <a:defRPr sz="44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pPr algn="l"/>
              <a:r>
                <a:rPr lang="zh-CN" altLang="en-US" sz="2800" dirty="0">
                  <a:solidFill>
                    <a:schemeClr val="tx1">
                      <a:lumMod val="75000"/>
                      <a:lumOff val="25000"/>
                    </a:schemeClr>
                  </a:solidFill>
                  <a:latin typeface="+mn-lt"/>
                  <a:ea typeface="+mn-ea"/>
                  <a:cs typeface="+mn-ea"/>
                  <a:sym typeface="+mn-lt"/>
                </a:rPr>
                <a:t>项目要求及完成情况</a:t>
              </a:r>
            </a:p>
          </p:txBody>
        </p:sp>
        <p:sp>
          <p:nvSpPr>
            <p:cNvPr id="55" name="文本框 54"/>
            <p:cNvSpPr txBox="1"/>
            <p:nvPr/>
          </p:nvSpPr>
          <p:spPr>
            <a:xfrm>
              <a:off x="1376680" y="2808057"/>
              <a:ext cx="1074731" cy="769441"/>
            </a:xfrm>
            <a:prstGeom prst="rect">
              <a:avLst/>
            </a:prstGeom>
            <a:noFill/>
          </p:spPr>
          <p:txBody>
            <a:bodyPr wrap="square" rtlCol="0">
              <a:spAutoFit/>
            </a:bodyPr>
            <a:lstStyle/>
            <a:p>
              <a:pPr algn="ctr"/>
              <a:r>
                <a:rPr lang="en-US" altLang="zh-CN" sz="4400" dirty="0">
                  <a:solidFill>
                    <a:schemeClr val="tx1">
                      <a:lumMod val="75000"/>
                      <a:lumOff val="25000"/>
                    </a:schemeClr>
                  </a:solidFill>
                  <a:cs typeface="+mn-ea"/>
                  <a:sym typeface="+mn-lt"/>
                </a:rPr>
                <a:t>01</a:t>
              </a:r>
              <a:endParaRPr lang="zh-CN" altLang="en-US" sz="4400" dirty="0">
                <a:solidFill>
                  <a:schemeClr val="tx1">
                    <a:lumMod val="75000"/>
                    <a:lumOff val="25000"/>
                  </a:schemeClr>
                </a:solidFill>
                <a:cs typeface="+mn-ea"/>
                <a:sym typeface="+mn-lt"/>
              </a:endParaRPr>
            </a:p>
          </p:txBody>
        </p:sp>
      </p:grpSp>
      <p:grpSp>
        <p:nvGrpSpPr>
          <p:cNvPr id="83" name="组合 82"/>
          <p:cNvGrpSpPr/>
          <p:nvPr/>
        </p:nvGrpSpPr>
        <p:grpSpPr>
          <a:xfrm>
            <a:off x="6507480" y="3111042"/>
            <a:ext cx="3899675" cy="769441"/>
            <a:chOff x="1376680" y="2808057"/>
            <a:chExt cx="3899675" cy="769441"/>
          </a:xfrm>
        </p:grpSpPr>
        <p:sp>
          <p:nvSpPr>
            <p:cNvPr id="84" name="文本框 83"/>
            <p:cNvSpPr txBox="1"/>
            <p:nvPr/>
          </p:nvSpPr>
          <p:spPr>
            <a:xfrm>
              <a:off x="2503676" y="2910570"/>
              <a:ext cx="2772679" cy="523220"/>
            </a:xfrm>
            <a:prstGeom prst="rect">
              <a:avLst/>
            </a:prstGeom>
            <a:noFill/>
          </p:spPr>
          <p:txBody>
            <a:bodyPr wrap="square" rtlCol="0">
              <a:spAutoFit/>
            </a:bodyPr>
            <a:lstStyle>
              <a:defPPr>
                <a:defRPr lang="zh-CN"/>
              </a:defPPr>
              <a:lvl1pPr algn="dist">
                <a:defRPr sz="44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pPr algn="l"/>
              <a:r>
                <a:rPr lang="zh-CN" altLang="en-US" sz="2800" dirty="0">
                  <a:solidFill>
                    <a:schemeClr val="tx1">
                      <a:lumMod val="75000"/>
                      <a:lumOff val="25000"/>
                    </a:schemeClr>
                  </a:solidFill>
                  <a:latin typeface="+mn-lt"/>
                  <a:ea typeface="+mn-ea"/>
                  <a:cs typeface="+mn-ea"/>
                  <a:sym typeface="+mn-lt"/>
                </a:rPr>
                <a:t>整体架构设计</a:t>
              </a:r>
            </a:p>
          </p:txBody>
        </p:sp>
        <p:sp>
          <p:nvSpPr>
            <p:cNvPr id="85" name="文本框 84"/>
            <p:cNvSpPr txBox="1"/>
            <p:nvPr/>
          </p:nvSpPr>
          <p:spPr>
            <a:xfrm>
              <a:off x="1376680" y="2808057"/>
              <a:ext cx="1074731" cy="769441"/>
            </a:xfrm>
            <a:prstGeom prst="rect">
              <a:avLst/>
            </a:prstGeom>
            <a:noFill/>
          </p:spPr>
          <p:txBody>
            <a:bodyPr wrap="square" rtlCol="0">
              <a:spAutoFit/>
            </a:bodyPr>
            <a:lstStyle/>
            <a:p>
              <a:pPr algn="ctr"/>
              <a:r>
                <a:rPr lang="en-US" altLang="zh-CN" sz="4400" dirty="0">
                  <a:solidFill>
                    <a:schemeClr val="tx1">
                      <a:lumMod val="75000"/>
                      <a:lumOff val="25000"/>
                    </a:schemeClr>
                  </a:solidFill>
                  <a:cs typeface="+mn-ea"/>
                  <a:sym typeface="+mn-lt"/>
                </a:rPr>
                <a:t>02</a:t>
              </a:r>
              <a:endParaRPr lang="zh-CN" altLang="en-US" sz="4400" dirty="0">
                <a:solidFill>
                  <a:schemeClr val="tx1">
                    <a:lumMod val="75000"/>
                    <a:lumOff val="25000"/>
                  </a:schemeClr>
                </a:solidFill>
                <a:cs typeface="+mn-ea"/>
                <a:sym typeface="+mn-lt"/>
              </a:endParaRPr>
            </a:p>
          </p:txBody>
        </p:sp>
      </p:grpSp>
      <p:grpSp>
        <p:nvGrpSpPr>
          <p:cNvPr id="87" name="组合 86"/>
          <p:cNvGrpSpPr/>
          <p:nvPr/>
        </p:nvGrpSpPr>
        <p:grpSpPr>
          <a:xfrm>
            <a:off x="1478280" y="4638671"/>
            <a:ext cx="3899675" cy="769441"/>
            <a:chOff x="1376680" y="2808057"/>
            <a:chExt cx="3899675" cy="769441"/>
          </a:xfrm>
        </p:grpSpPr>
        <p:sp>
          <p:nvSpPr>
            <p:cNvPr id="88" name="文本框 87"/>
            <p:cNvSpPr txBox="1"/>
            <p:nvPr/>
          </p:nvSpPr>
          <p:spPr>
            <a:xfrm>
              <a:off x="2503676" y="2913116"/>
              <a:ext cx="2772679" cy="523220"/>
            </a:xfrm>
            <a:prstGeom prst="rect">
              <a:avLst/>
            </a:prstGeom>
            <a:noFill/>
          </p:spPr>
          <p:txBody>
            <a:bodyPr wrap="square" rtlCol="0">
              <a:spAutoFit/>
            </a:bodyPr>
            <a:lstStyle>
              <a:defPPr>
                <a:defRPr lang="zh-CN"/>
              </a:defPPr>
              <a:lvl1pPr algn="dist">
                <a:defRPr sz="44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pPr algn="l"/>
              <a:r>
                <a:rPr lang="zh-CN" altLang="en-US" sz="2800" dirty="0">
                  <a:solidFill>
                    <a:schemeClr val="tx1">
                      <a:lumMod val="75000"/>
                      <a:lumOff val="25000"/>
                    </a:schemeClr>
                  </a:solidFill>
                  <a:latin typeface="+mn-lt"/>
                  <a:ea typeface="+mn-ea"/>
                  <a:cs typeface="+mn-ea"/>
                  <a:sym typeface="+mn-lt"/>
                </a:rPr>
                <a:t>问题及解决方案</a:t>
              </a:r>
              <a:endParaRPr lang="en-US" altLang="zh-CN" sz="2800" dirty="0">
                <a:solidFill>
                  <a:schemeClr val="tx1">
                    <a:lumMod val="75000"/>
                    <a:lumOff val="25000"/>
                  </a:schemeClr>
                </a:solidFill>
                <a:latin typeface="+mn-lt"/>
                <a:ea typeface="+mn-ea"/>
                <a:cs typeface="+mn-ea"/>
                <a:sym typeface="+mn-lt"/>
              </a:endParaRPr>
            </a:p>
          </p:txBody>
        </p:sp>
        <p:sp>
          <p:nvSpPr>
            <p:cNvPr id="89" name="文本框 88"/>
            <p:cNvSpPr txBox="1"/>
            <p:nvPr/>
          </p:nvSpPr>
          <p:spPr>
            <a:xfrm>
              <a:off x="1376680" y="2808057"/>
              <a:ext cx="1074731" cy="769441"/>
            </a:xfrm>
            <a:prstGeom prst="rect">
              <a:avLst/>
            </a:prstGeom>
            <a:noFill/>
          </p:spPr>
          <p:txBody>
            <a:bodyPr wrap="square" rtlCol="0">
              <a:spAutoFit/>
            </a:bodyPr>
            <a:lstStyle/>
            <a:p>
              <a:pPr algn="ctr"/>
              <a:r>
                <a:rPr lang="en-US" altLang="zh-CN" sz="4400" dirty="0">
                  <a:solidFill>
                    <a:schemeClr val="tx1">
                      <a:lumMod val="75000"/>
                      <a:lumOff val="25000"/>
                    </a:schemeClr>
                  </a:solidFill>
                  <a:cs typeface="+mn-ea"/>
                  <a:sym typeface="+mn-lt"/>
                </a:rPr>
                <a:t>03</a:t>
              </a:r>
              <a:endParaRPr lang="zh-CN" altLang="en-US" sz="4400" dirty="0">
                <a:solidFill>
                  <a:schemeClr val="tx1">
                    <a:lumMod val="75000"/>
                    <a:lumOff val="25000"/>
                  </a:schemeClr>
                </a:solidFill>
                <a:cs typeface="+mn-ea"/>
                <a:sym typeface="+mn-lt"/>
              </a:endParaRPr>
            </a:p>
          </p:txBody>
        </p:sp>
      </p:grpSp>
      <p:grpSp>
        <p:nvGrpSpPr>
          <p:cNvPr id="91" name="组合 90"/>
          <p:cNvGrpSpPr/>
          <p:nvPr/>
        </p:nvGrpSpPr>
        <p:grpSpPr>
          <a:xfrm>
            <a:off x="6507480" y="4638671"/>
            <a:ext cx="4325620" cy="769441"/>
            <a:chOff x="1376680" y="2808057"/>
            <a:chExt cx="4325620" cy="769441"/>
          </a:xfrm>
        </p:grpSpPr>
        <p:sp>
          <p:nvSpPr>
            <p:cNvPr id="92" name="文本框 91"/>
            <p:cNvSpPr txBox="1"/>
            <p:nvPr/>
          </p:nvSpPr>
          <p:spPr>
            <a:xfrm>
              <a:off x="2503676" y="2913116"/>
              <a:ext cx="3198624" cy="523220"/>
            </a:xfrm>
            <a:prstGeom prst="rect">
              <a:avLst/>
            </a:prstGeom>
            <a:noFill/>
          </p:spPr>
          <p:txBody>
            <a:bodyPr wrap="square" rtlCol="0">
              <a:spAutoFit/>
            </a:bodyPr>
            <a:lstStyle>
              <a:defPPr>
                <a:defRPr lang="zh-CN"/>
              </a:defPPr>
              <a:lvl1pPr algn="dist">
                <a:defRPr sz="44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pPr algn="l"/>
              <a:r>
                <a:rPr lang="zh-CN" altLang="en-US" sz="2800" dirty="0">
                  <a:solidFill>
                    <a:schemeClr val="tx1">
                      <a:lumMod val="75000"/>
                      <a:lumOff val="25000"/>
                    </a:schemeClr>
                  </a:solidFill>
                  <a:latin typeface="+mn-lt"/>
                  <a:ea typeface="+mn-ea"/>
                  <a:cs typeface="+mn-ea"/>
                  <a:sym typeface="+mn-lt"/>
                </a:rPr>
                <a:t>成果展示</a:t>
              </a:r>
            </a:p>
          </p:txBody>
        </p:sp>
        <p:sp>
          <p:nvSpPr>
            <p:cNvPr id="93" name="文本框 92"/>
            <p:cNvSpPr txBox="1"/>
            <p:nvPr/>
          </p:nvSpPr>
          <p:spPr>
            <a:xfrm>
              <a:off x="1376680" y="2808057"/>
              <a:ext cx="1074731" cy="769441"/>
            </a:xfrm>
            <a:prstGeom prst="rect">
              <a:avLst/>
            </a:prstGeom>
            <a:noFill/>
          </p:spPr>
          <p:txBody>
            <a:bodyPr wrap="square" rtlCol="0">
              <a:spAutoFit/>
            </a:bodyPr>
            <a:lstStyle/>
            <a:p>
              <a:pPr algn="ctr"/>
              <a:r>
                <a:rPr lang="en-US" altLang="zh-CN" sz="4400" dirty="0">
                  <a:solidFill>
                    <a:schemeClr val="tx1">
                      <a:lumMod val="75000"/>
                      <a:lumOff val="25000"/>
                    </a:schemeClr>
                  </a:solidFill>
                  <a:cs typeface="+mn-ea"/>
                  <a:sym typeface="+mn-lt"/>
                </a:rPr>
                <a:t>04</a:t>
              </a:r>
              <a:endParaRPr lang="zh-CN" altLang="en-US" sz="4400" dirty="0">
                <a:solidFill>
                  <a:schemeClr val="tx1">
                    <a:lumMod val="75000"/>
                    <a:lumOff val="25000"/>
                  </a:schemeClr>
                </a:solidFill>
                <a:cs typeface="+mn-ea"/>
                <a:sym typeface="+mn-lt"/>
              </a:endParaRPr>
            </a:p>
          </p:txBody>
        </p:sp>
      </p:grpSp>
      <p:grpSp>
        <p:nvGrpSpPr>
          <p:cNvPr id="50" name="组合 49"/>
          <p:cNvGrpSpPr/>
          <p:nvPr/>
        </p:nvGrpSpPr>
        <p:grpSpPr>
          <a:xfrm>
            <a:off x="5070463" y="1205487"/>
            <a:ext cx="2063772" cy="1150260"/>
            <a:chOff x="5070463" y="1132916"/>
            <a:chExt cx="2063772" cy="1150260"/>
          </a:xfrm>
        </p:grpSpPr>
        <p:sp>
          <p:nvSpPr>
            <p:cNvPr id="51" name="文本框 50"/>
            <p:cNvSpPr txBox="1"/>
            <p:nvPr/>
          </p:nvSpPr>
          <p:spPr>
            <a:xfrm>
              <a:off x="5359700" y="1132916"/>
              <a:ext cx="1488130" cy="769441"/>
            </a:xfrm>
            <a:prstGeom prst="rect">
              <a:avLst/>
            </a:prstGeom>
            <a:noFill/>
          </p:spPr>
          <p:txBody>
            <a:bodyPr wrap="square" rtlCol="0">
              <a:spAutoFit/>
            </a:bodyPr>
            <a:lstStyle>
              <a:defPPr>
                <a:defRPr lang="zh-CN"/>
              </a:defPPr>
              <a:lvl1pPr algn="ctr">
                <a:defRPr sz="44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pPr algn="dist"/>
              <a:r>
                <a:rPr lang="zh-CN" altLang="en-US" dirty="0">
                  <a:solidFill>
                    <a:schemeClr val="tx1">
                      <a:lumMod val="75000"/>
                      <a:lumOff val="25000"/>
                    </a:schemeClr>
                  </a:solidFill>
                  <a:latin typeface="+mn-lt"/>
                  <a:ea typeface="+mn-ea"/>
                  <a:cs typeface="+mn-ea"/>
                  <a:sym typeface="+mn-lt"/>
                </a:rPr>
                <a:t>目录</a:t>
              </a:r>
            </a:p>
          </p:txBody>
        </p:sp>
        <p:sp>
          <p:nvSpPr>
            <p:cNvPr id="52" name="文本框 51"/>
            <p:cNvSpPr txBox="1"/>
            <p:nvPr/>
          </p:nvSpPr>
          <p:spPr>
            <a:xfrm>
              <a:off x="5070463" y="1883066"/>
              <a:ext cx="2063772" cy="400110"/>
            </a:xfrm>
            <a:prstGeom prst="rect">
              <a:avLst/>
            </a:prstGeom>
            <a:noFill/>
          </p:spPr>
          <p:txBody>
            <a:bodyPr wrap="square" rtlCol="0">
              <a:spAutoFit/>
            </a:bodyPr>
            <a:lstStyle>
              <a:defPPr>
                <a:defRPr lang="zh-CN"/>
              </a:defPPr>
              <a:lvl1pPr algn="ctr">
                <a:defRPr sz="44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pPr algn="dist"/>
              <a:r>
                <a:rPr lang="en-US" altLang="zh-CN" sz="2000" dirty="0">
                  <a:solidFill>
                    <a:schemeClr val="tx1">
                      <a:lumMod val="75000"/>
                      <a:lumOff val="25000"/>
                    </a:schemeClr>
                  </a:solidFill>
                  <a:latin typeface="+mn-lt"/>
                  <a:ea typeface="+mn-ea"/>
                  <a:cs typeface="+mn-ea"/>
                  <a:sym typeface="+mn-lt"/>
                </a:rPr>
                <a:t>CONTENTS</a:t>
              </a:r>
              <a:endParaRPr lang="zh-CN" altLang="en-US" sz="2000" dirty="0">
                <a:solidFill>
                  <a:schemeClr val="tx1">
                    <a:lumMod val="75000"/>
                    <a:lumOff val="25000"/>
                  </a:schemeClr>
                </a:solidFill>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3"/>
          <p:cNvSpPr txBox="1"/>
          <p:nvPr/>
        </p:nvSpPr>
        <p:spPr>
          <a:xfrm>
            <a:off x="5389322" y="3480357"/>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TBB Flow Graph</a:t>
            </a:r>
            <a:endParaRPr lang="zh-CN" altLang="en-US" sz="1800" dirty="0">
              <a:latin typeface="+mn-lt"/>
              <a:ea typeface="+mn-ea"/>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4" name="图片 3" descr="砖墙上&#10;&#10;描述已自动生成">
            <a:extLst>
              <a:ext uri="{FF2B5EF4-FFF2-40B4-BE49-F238E27FC236}">
                <a16:creationId xmlns:a16="http://schemas.microsoft.com/office/drawing/2014/main" id="{0985B704-1D2B-418F-BCF0-88CBE0A11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385" y="223904"/>
            <a:ext cx="4467702" cy="3185306"/>
          </a:xfrm>
          <a:prstGeom prst="rect">
            <a:avLst/>
          </a:prstGeom>
        </p:spPr>
      </p:pic>
      <p:pic>
        <p:nvPicPr>
          <p:cNvPr id="6" name="图片 5" descr="图片包含 图示&#10;&#10;描述已自动生成">
            <a:extLst>
              <a:ext uri="{FF2B5EF4-FFF2-40B4-BE49-F238E27FC236}">
                <a16:creationId xmlns:a16="http://schemas.microsoft.com/office/drawing/2014/main" id="{22554E77-81C1-44DC-8CEC-55E9E801C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385" y="3609195"/>
            <a:ext cx="4467702" cy="3148012"/>
          </a:xfrm>
          <a:prstGeom prst="rect">
            <a:avLst/>
          </a:prstGeom>
        </p:spPr>
      </p:pic>
    </p:spTree>
    <p:extLst>
      <p:ext uri="{BB962C8B-B14F-4D97-AF65-F5344CB8AC3E}">
        <p14:creationId xmlns:p14="http://schemas.microsoft.com/office/powerpoint/2010/main" val="1888133163"/>
      </p:ext>
    </p:extLst>
  </p:cSld>
  <p:clrMapOvr>
    <a:masterClrMapping/>
  </p:clrMapOvr>
  <p:transition spd="med">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3"/>
          <p:cNvSpPr txBox="1"/>
          <p:nvPr/>
        </p:nvSpPr>
        <p:spPr>
          <a:xfrm>
            <a:off x="5389322" y="3480357"/>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TBB Flow Graph</a:t>
            </a:r>
            <a:endParaRPr lang="zh-CN" altLang="en-US" sz="1800" dirty="0">
              <a:latin typeface="+mn-lt"/>
              <a:ea typeface="+mn-ea"/>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10" name="图片 9">
            <a:extLst>
              <a:ext uri="{FF2B5EF4-FFF2-40B4-BE49-F238E27FC236}">
                <a16:creationId xmlns:a16="http://schemas.microsoft.com/office/drawing/2014/main" id="{00D16B5E-B536-4512-B690-33C7A3C81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19" y="1269783"/>
            <a:ext cx="11214161" cy="3953380"/>
          </a:xfrm>
          <a:prstGeom prst="rect">
            <a:avLst/>
          </a:prstGeom>
        </p:spPr>
      </p:pic>
    </p:spTree>
    <p:extLst>
      <p:ext uri="{BB962C8B-B14F-4D97-AF65-F5344CB8AC3E}">
        <p14:creationId xmlns:p14="http://schemas.microsoft.com/office/powerpoint/2010/main" val="2045611756"/>
      </p:ext>
    </p:extLst>
  </p:cSld>
  <p:clrMapOvr>
    <a:masterClrMapping/>
  </p:clrMapOvr>
  <p:transition spd="med">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3"/>
          <p:cNvSpPr txBox="1"/>
          <p:nvPr/>
        </p:nvSpPr>
        <p:spPr>
          <a:xfrm>
            <a:off x="5389322" y="3480357"/>
            <a:ext cx="2235896" cy="369332"/>
          </a:xfrm>
          <a:prstGeom prst="rect">
            <a:avLst/>
          </a:prstGeom>
          <a:noFill/>
        </p:spPr>
        <p:txBody>
          <a:bodyPr wrap="square" rtlCol="0">
            <a:spAutoFit/>
          </a:bodyPr>
          <a:lstStyle>
            <a:defPPr>
              <a:defRPr lang="zh-CN"/>
            </a:defPPr>
            <a:lvl1pPr algn="ctr">
              <a:defRPr sz="2000">
                <a:solidFill>
                  <a:schemeClr val="bg1"/>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latin typeface="+mn-lt"/>
                <a:ea typeface="+mn-ea"/>
                <a:cs typeface="+mn-ea"/>
                <a:sym typeface="+mn-lt"/>
              </a:rPr>
              <a:t>TBB Flow Graph</a:t>
            </a:r>
            <a:endParaRPr lang="zh-CN" altLang="en-US" sz="1800" dirty="0">
              <a:latin typeface="+mn-lt"/>
              <a:ea typeface="+mn-ea"/>
              <a:cs typeface="+mn-ea"/>
              <a:sym typeface="+mn-lt"/>
            </a:endParaRPr>
          </a:p>
        </p:txBody>
      </p:sp>
      <p:sp>
        <p:nvSpPr>
          <p:cNvPr id="20" name="TextBox 19"/>
          <p:cNvSpPr txBox="1"/>
          <p:nvPr/>
        </p:nvSpPr>
        <p:spPr>
          <a:xfrm>
            <a:off x="149279" y="6634096"/>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pic>
        <p:nvPicPr>
          <p:cNvPr id="8" name="图片 7">
            <a:extLst>
              <a:ext uri="{FF2B5EF4-FFF2-40B4-BE49-F238E27FC236}">
                <a16:creationId xmlns:a16="http://schemas.microsoft.com/office/drawing/2014/main" id="{71CAB7E5-ECC7-4D05-9737-AA356A49D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24" y="1217691"/>
            <a:ext cx="10840551" cy="4164801"/>
          </a:xfrm>
          <a:prstGeom prst="rect">
            <a:avLst/>
          </a:prstGeom>
        </p:spPr>
      </p:pic>
    </p:spTree>
    <p:extLst>
      <p:ext uri="{BB962C8B-B14F-4D97-AF65-F5344CB8AC3E}">
        <p14:creationId xmlns:p14="http://schemas.microsoft.com/office/powerpoint/2010/main" val="3757650190"/>
      </p:ext>
    </p:extLst>
  </p:cSld>
  <p:clrMapOvr>
    <a:masterClrMapping/>
  </p:clrMapOvr>
  <p:transition spd="med">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166463" y="258133"/>
            <a:ext cx="1859073" cy="707886"/>
          </a:xfrm>
          <a:prstGeom prst="rect">
            <a:avLst/>
          </a:prstGeom>
          <a:noFill/>
        </p:spPr>
        <p:txBody>
          <a:bodyPr wrap="square" rtlCol="0">
            <a:spAutoFit/>
          </a:bodyPr>
          <a:lstStyle/>
          <a:p>
            <a:pPr algn="ctr"/>
            <a:r>
              <a:rPr lang="zh-CN" altLang="en-US" sz="4000" dirty="0">
                <a:solidFill>
                  <a:srgbClr val="5373B6"/>
                </a:solidFill>
                <a:cs typeface="+mn-ea"/>
                <a:sym typeface="+mn-lt"/>
              </a:rPr>
              <a:t>总 结</a:t>
            </a:r>
          </a:p>
        </p:txBody>
      </p:sp>
      <p:sp>
        <p:nvSpPr>
          <p:cNvPr id="9" name="文本框 8"/>
          <p:cNvSpPr txBox="1"/>
          <p:nvPr/>
        </p:nvSpPr>
        <p:spPr>
          <a:xfrm>
            <a:off x="4964274" y="948019"/>
            <a:ext cx="2281230" cy="338554"/>
          </a:xfrm>
          <a:prstGeom prst="rect">
            <a:avLst/>
          </a:prstGeom>
          <a:noFill/>
        </p:spPr>
        <p:txBody>
          <a:bodyPr wrap="square" rtlCol="0">
            <a:spAutoFit/>
          </a:bodyPr>
          <a:lstStyle/>
          <a:p>
            <a:pPr algn="dist"/>
            <a:r>
              <a:rPr lang="en-US" altLang="zh-CN" sz="1600" dirty="0">
                <a:solidFill>
                  <a:srgbClr val="5373B6"/>
                </a:solidFill>
                <a:cs typeface="+mn-ea"/>
                <a:sym typeface="+mn-lt"/>
              </a:rPr>
              <a:t>SUMMARY</a:t>
            </a:r>
            <a:endParaRPr lang="zh-CN" altLang="en-US" sz="1600" dirty="0">
              <a:solidFill>
                <a:srgbClr val="5373B6"/>
              </a:solidFill>
              <a:cs typeface="+mn-ea"/>
              <a:sym typeface="+mn-lt"/>
            </a:endParaRPr>
          </a:p>
        </p:txBody>
      </p:sp>
      <p:cxnSp>
        <p:nvCxnSpPr>
          <p:cNvPr id="10" name="直接连接符 9"/>
          <p:cNvCxnSpPr/>
          <p:nvPr/>
        </p:nvCxnSpPr>
        <p:spPr>
          <a:xfrm>
            <a:off x="2772206" y="3892836"/>
            <a:ext cx="325093"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90144" y="1565532"/>
            <a:ext cx="9894312" cy="4654608"/>
          </a:xfrm>
          <a:prstGeom prst="rect">
            <a:avLst/>
          </a:prstGeom>
        </p:spPr>
        <p:txBody>
          <a:bodyPr wrap="square">
            <a:spAutoFit/>
          </a:bodyPr>
          <a:lstStyle/>
          <a:p>
            <a:pPr indent="720000">
              <a:lnSpc>
                <a:spcPct val="150000"/>
              </a:lnSpc>
            </a:pPr>
            <a:r>
              <a:rPr lang="zh-CN" altLang="en-US" sz="2000" dirty="0">
                <a:cs typeface="+mn-ea"/>
                <a:sym typeface="+mn-lt"/>
              </a:rPr>
              <a:t>在这个项目中，我学习到了光栅化渲染的整个流程，了解了透视校正、齐次裁剪的详细细节，解决了这些之前没有考虑过的问题，阅读了一些光栅化遍历的文献让我对这些算法有了更进一步的了解，为以后的工作打下了基础。</a:t>
            </a:r>
            <a:endParaRPr lang="en-US" altLang="zh-CN" sz="2000" dirty="0">
              <a:cs typeface="+mn-ea"/>
              <a:sym typeface="+mn-lt"/>
            </a:endParaRPr>
          </a:p>
          <a:p>
            <a:pPr indent="720000">
              <a:lnSpc>
                <a:spcPct val="150000"/>
              </a:lnSpc>
            </a:pPr>
            <a:r>
              <a:rPr lang="zh-CN" altLang="en-US" sz="2000" dirty="0">
                <a:cs typeface="+mn-ea"/>
                <a:sym typeface="+mn-lt"/>
              </a:rPr>
              <a:t>目前</a:t>
            </a:r>
            <a:r>
              <a:rPr lang="en-US" altLang="zh-CN" sz="2000" dirty="0">
                <a:cs typeface="+mn-ea"/>
                <a:sym typeface="+mn-lt"/>
              </a:rPr>
              <a:t>Shader</a:t>
            </a:r>
            <a:r>
              <a:rPr lang="zh-CN" altLang="en-US" sz="2000" dirty="0">
                <a:cs typeface="+mn-ea"/>
                <a:sym typeface="+mn-lt"/>
              </a:rPr>
              <a:t>的编写与</a:t>
            </a:r>
            <a:r>
              <a:rPr lang="en-US" altLang="zh-CN" sz="2000" dirty="0">
                <a:cs typeface="+mn-ea"/>
                <a:sym typeface="+mn-lt"/>
              </a:rPr>
              <a:t>DirectX</a:t>
            </a:r>
            <a:r>
              <a:rPr lang="zh-CN" altLang="en-US" sz="2000" dirty="0">
                <a:cs typeface="+mn-ea"/>
                <a:sym typeface="+mn-lt"/>
              </a:rPr>
              <a:t>的使用方式还有很大区别，主要在于</a:t>
            </a:r>
            <a:r>
              <a:rPr lang="en-US" altLang="zh-CN" sz="2000" dirty="0">
                <a:cs typeface="+mn-ea"/>
                <a:sym typeface="+mn-lt"/>
              </a:rPr>
              <a:t>HLSL</a:t>
            </a:r>
            <a:r>
              <a:rPr lang="zh-CN" altLang="en-US" sz="2000" dirty="0">
                <a:cs typeface="+mn-ea"/>
                <a:sym typeface="+mn-lt"/>
              </a:rPr>
              <a:t>解析器的编写我没有完成，在学习</a:t>
            </a:r>
            <a:r>
              <a:rPr lang="en-US" altLang="zh-CN" sz="2000" dirty="0">
                <a:cs typeface="+mn-ea"/>
                <a:sym typeface="+mn-lt"/>
              </a:rPr>
              <a:t>ANTLR4</a:t>
            </a:r>
            <a:r>
              <a:rPr lang="zh-CN" altLang="en-US" sz="2000" dirty="0">
                <a:cs typeface="+mn-ea"/>
                <a:sym typeface="+mn-lt"/>
              </a:rPr>
              <a:t>的过程中我尝试了解释器的编写，实现了基础的加减乘除、向量、矩阵、</a:t>
            </a:r>
            <a:r>
              <a:rPr lang="en-US" altLang="zh-CN" sz="2000" dirty="0">
                <a:cs typeface="+mn-ea"/>
                <a:sym typeface="+mn-lt"/>
              </a:rPr>
              <a:t>if</a:t>
            </a:r>
            <a:r>
              <a:rPr lang="zh-CN" altLang="en-US" sz="2000" dirty="0">
                <a:cs typeface="+mn-ea"/>
                <a:sym typeface="+mn-lt"/>
              </a:rPr>
              <a:t>、</a:t>
            </a:r>
            <a:r>
              <a:rPr lang="en-US" altLang="zh-CN" sz="2000" dirty="0">
                <a:cs typeface="+mn-ea"/>
                <a:sym typeface="+mn-lt"/>
              </a:rPr>
              <a:t>for</a:t>
            </a:r>
            <a:r>
              <a:rPr lang="zh-CN" altLang="en-US" sz="2000" dirty="0">
                <a:cs typeface="+mn-ea"/>
                <a:sym typeface="+mn-lt"/>
              </a:rPr>
              <a:t>和函数的支持，但是还没有支持</a:t>
            </a:r>
            <a:r>
              <a:rPr lang="en-US" altLang="zh-CN" sz="2000" dirty="0">
                <a:cs typeface="+mn-ea"/>
                <a:sym typeface="+mn-lt"/>
              </a:rPr>
              <a:t>struct</a:t>
            </a:r>
            <a:r>
              <a:rPr lang="zh-CN" altLang="en-US" sz="2000" dirty="0">
                <a:cs typeface="+mn-ea"/>
                <a:sym typeface="+mn-lt"/>
              </a:rPr>
              <a:t>和函数传参，由于时间原因只能放弃，后续的时间也会继续完成。同时光栅化渲染速度也不够快，今后打算尝试使用中点遍历算法进行优化，并且使用</a:t>
            </a:r>
            <a:r>
              <a:rPr lang="en-US" altLang="zh-CN" sz="2000" dirty="0">
                <a:cs typeface="+mn-ea"/>
                <a:sym typeface="+mn-lt"/>
              </a:rPr>
              <a:t>SSE</a:t>
            </a:r>
            <a:r>
              <a:rPr lang="zh-CN" altLang="en-US" sz="2000" dirty="0">
                <a:cs typeface="+mn-ea"/>
                <a:sym typeface="+mn-lt"/>
              </a:rPr>
              <a:t>指令对光栅化中的计算进行加速。        </a:t>
            </a:r>
            <a:endParaRPr lang="en-US" altLang="zh-CN" sz="2000" dirty="0">
              <a:cs typeface="+mn-ea"/>
              <a:sym typeface="+mn-lt"/>
            </a:endParaRPr>
          </a:p>
          <a:p>
            <a:pPr indent="720000">
              <a:lnSpc>
                <a:spcPct val="150000"/>
              </a:lnSpc>
            </a:pPr>
            <a:r>
              <a:rPr lang="zh-CN" altLang="en-US" sz="2000" dirty="0">
                <a:cs typeface="+mn-ea"/>
                <a:sym typeface="+mn-lt"/>
              </a:rPr>
              <a:t>在此，我想借此机会，正式向公司领导提出转正申请，希望公司领导能对我的工作态度、能力与表现，以正式员工的要求做一个全面的考量。</a:t>
            </a:r>
            <a:endParaRPr lang="en-US" altLang="zh-CN" sz="2000" dirty="0">
              <a:cs typeface="+mn-ea"/>
              <a:sym typeface="+mn-lt"/>
            </a:endParaRPr>
          </a:p>
        </p:txBody>
      </p:sp>
      <p:cxnSp>
        <p:nvCxnSpPr>
          <p:cNvPr id="12" name="直接连接符 11"/>
          <p:cNvCxnSpPr/>
          <p:nvPr/>
        </p:nvCxnSpPr>
        <p:spPr>
          <a:xfrm>
            <a:off x="5837464" y="1360020"/>
            <a:ext cx="499836" cy="0"/>
          </a:xfrm>
          <a:prstGeom prst="line">
            <a:avLst/>
          </a:prstGeom>
          <a:ln w="28575">
            <a:solidFill>
              <a:srgbClr val="5373B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0CAE6B5-8446-417C-B4FD-57A51FD302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组合 11">
            <a:extLst>
              <a:ext uri="{FF2B5EF4-FFF2-40B4-BE49-F238E27FC236}">
                <a16:creationId xmlns:a16="http://schemas.microsoft.com/office/drawing/2014/main" id="{3CCFC4F2-3FC4-4712-8589-0B717A890309}"/>
              </a:ext>
            </a:extLst>
          </p:cNvPr>
          <p:cNvGrpSpPr/>
          <p:nvPr/>
        </p:nvGrpSpPr>
        <p:grpSpPr>
          <a:xfrm>
            <a:off x="3693795" y="4684979"/>
            <a:ext cx="4826364" cy="403844"/>
            <a:chOff x="3693795" y="4583380"/>
            <a:chExt cx="4826364" cy="403844"/>
          </a:xfrm>
          <a:solidFill>
            <a:srgbClr val="7EC6F2"/>
          </a:solidFill>
        </p:grpSpPr>
        <p:sp>
          <p:nvSpPr>
            <p:cNvPr id="13" name="矩形: 圆角 12">
              <a:extLst>
                <a:ext uri="{FF2B5EF4-FFF2-40B4-BE49-F238E27FC236}">
                  <a16:creationId xmlns:a16="http://schemas.microsoft.com/office/drawing/2014/main" id="{F76A62B0-6A16-412E-8123-8DB899AFA01D}"/>
                </a:ext>
              </a:extLst>
            </p:cNvPr>
            <p:cNvSpPr/>
            <p:nvPr/>
          </p:nvSpPr>
          <p:spPr>
            <a:xfrm>
              <a:off x="3693795" y="4583380"/>
              <a:ext cx="1983105" cy="4038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圆角 13">
              <a:extLst>
                <a:ext uri="{FF2B5EF4-FFF2-40B4-BE49-F238E27FC236}">
                  <a16:creationId xmlns:a16="http://schemas.microsoft.com/office/drawing/2014/main" id="{FB09A659-F579-4AA1-A568-DC7BDA2FF5F4}"/>
                </a:ext>
              </a:extLst>
            </p:cNvPr>
            <p:cNvSpPr/>
            <p:nvPr/>
          </p:nvSpPr>
          <p:spPr>
            <a:xfrm>
              <a:off x="6537054" y="4583381"/>
              <a:ext cx="1983105" cy="4038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32">
            <a:extLst>
              <a:ext uri="{FF2B5EF4-FFF2-40B4-BE49-F238E27FC236}">
                <a16:creationId xmlns:a16="http://schemas.microsoft.com/office/drawing/2014/main" id="{089E0A2C-A4B4-4FA5-905C-6AE2E74A27AE}"/>
              </a:ext>
            </a:extLst>
          </p:cNvPr>
          <p:cNvSpPr txBox="1"/>
          <p:nvPr/>
        </p:nvSpPr>
        <p:spPr>
          <a:xfrm>
            <a:off x="4094564" y="1902948"/>
            <a:ext cx="400287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dirty="0">
                <a:solidFill>
                  <a:schemeClr val="tx1">
                    <a:lumMod val="75000"/>
                    <a:lumOff val="25000"/>
                  </a:schemeClr>
                </a:solidFill>
                <a:cs typeface="+mn-ea"/>
                <a:sym typeface="+mn-lt"/>
              </a:rPr>
              <a:t>MIZHIWANG</a:t>
            </a:r>
            <a:endParaRPr lang="zh-CN" altLang="en-US" dirty="0">
              <a:solidFill>
                <a:schemeClr val="tx1">
                  <a:lumMod val="75000"/>
                  <a:lumOff val="25000"/>
                </a:schemeClr>
              </a:solidFill>
              <a:cs typeface="+mn-ea"/>
              <a:sym typeface="+mn-lt"/>
            </a:endParaRPr>
          </a:p>
        </p:txBody>
      </p:sp>
      <p:sp>
        <p:nvSpPr>
          <p:cNvPr id="16" name="文本框 39">
            <a:extLst>
              <a:ext uri="{FF2B5EF4-FFF2-40B4-BE49-F238E27FC236}">
                <a16:creationId xmlns:a16="http://schemas.microsoft.com/office/drawing/2014/main" id="{8D68E44F-AE96-4DC4-B744-58571896B761}"/>
              </a:ext>
            </a:extLst>
          </p:cNvPr>
          <p:cNvSpPr txBox="1"/>
          <p:nvPr/>
        </p:nvSpPr>
        <p:spPr>
          <a:xfrm>
            <a:off x="3789044" y="4721511"/>
            <a:ext cx="179260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bg1"/>
                </a:solidFill>
                <a:cs typeface="+mn-ea"/>
                <a:sym typeface="+mn-lt"/>
              </a:rPr>
              <a:t>汇报人</a:t>
            </a:r>
            <a:r>
              <a:rPr lang="en-US" altLang="zh-CN" dirty="0">
                <a:solidFill>
                  <a:schemeClr val="bg1"/>
                </a:solidFill>
                <a:cs typeface="+mn-ea"/>
                <a:sym typeface="+mn-lt"/>
              </a:rPr>
              <a:t>:</a:t>
            </a:r>
            <a:r>
              <a:rPr lang="zh-CN" altLang="en-US" dirty="0">
                <a:solidFill>
                  <a:schemeClr val="bg1"/>
                </a:solidFill>
                <a:cs typeface="+mn-ea"/>
                <a:sym typeface="+mn-lt"/>
              </a:rPr>
              <a:t>第一</a:t>
            </a:r>
            <a:r>
              <a:rPr lang="en-US" altLang="zh-CN" dirty="0">
                <a:solidFill>
                  <a:schemeClr val="bg1"/>
                </a:solidFill>
                <a:cs typeface="+mn-ea"/>
                <a:sym typeface="+mn-lt"/>
              </a:rPr>
              <a:t>PPT</a:t>
            </a:r>
          </a:p>
        </p:txBody>
      </p:sp>
      <p:sp>
        <p:nvSpPr>
          <p:cNvPr id="17" name="文本框 43">
            <a:extLst>
              <a:ext uri="{FF2B5EF4-FFF2-40B4-BE49-F238E27FC236}">
                <a16:creationId xmlns:a16="http://schemas.microsoft.com/office/drawing/2014/main" id="{8618761C-9B00-4196-B360-643E9C3B8561}"/>
              </a:ext>
            </a:extLst>
          </p:cNvPr>
          <p:cNvSpPr txBox="1"/>
          <p:nvPr/>
        </p:nvSpPr>
        <p:spPr>
          <a:xfrm>
            <a:off x="2794000" y="3656883"/>
            <a:ext cx="6604000" cy="458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50000"/>
              </a:lnSpc>
            </a:pPr>
            <a:r>
              <a:rPr lang="zh-CN" altLang="en-US" dirty="0">
                <a:solidFill>
                  <a:schemeClr val="tx1">
                    <a:lumMod val="75000"/>
                    <a:lumOff val="25000"/>
                  </a:schemeClr>
                </a:solidFill>
                <a:cs typeface="+mn-ea"/>
                <a:sym typeface="+mn-lt"/>
              </a:rPr>
              <a:t>内容完整可参考丨格式清晰丨试用期工作总结丨实习员工转正</a:t>
            </a:r>
          </a:p>
        </p:txBody>
      </p:sp>
      <p:sp>
        <p:nvSpPr>
          <p:cNvPr id="18" name="文本框 30">
            <a:extLst>
              <a:ext uri="{FF2B5EF4-FFF2-40B4-BE49-F238E27FC236}">
                <a16:creationId xmlns:a16="http://schemas.microsoft.com/office/drawing/2014/main" id="{065F018F-4B21-4E16-A78D-0D7FA74A9C6A}"/>
              </a:ext>
            </a:extLst>
          </p:cNvPr>
          <p:cNvSpPr txBox="1"/>
          <p:nvPr/>
        </p:nvSpPr>
        <p:spPr>
          <a:xfrm>
            <a:off x="2293620" y="2546424"/>
            <a:ext cx="7543800" cy="10464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6200" dirty="0">
                <a:solidFill>
                  <a:schemeClr val="tx1">
                    <a:lumMod val="75000"/>
                    <a:lumOff val="25000"/>
                  </a:schemeClr>
                </a:solidFill>
                <a:cs typeface="+mn-ea"/>
                <a:sym typeface="+mn-lt"/>
              </a:rPr>
              <a:t>演示完毕，谢谢观看</a:t>
            </a:r>
          </a:p>
        </p:txBody>
      </p:sp>
      <p:sp>
        <p:nvSpPr>
          <p:cNvPr id="19" name="文本框 39">
            <a:extLst>
              <a:ext uri="{FF2B5EF4-FFF2-40B4-BE49-F238E27FC236}">
                <a16:creationId xmlns:a16="http://schemas.microsoft.com/office/drawing/2014/main" id="{93945BD8-2F52-48AB-8CD1-799E71519A38}"/>
              </a:ext>
            </a:extLst>
          </p:cNvPr>
          <p:cNvSpPr txBox="1"/>
          <p:nvPr/>
        </p:nvSpPr>
        <p:spPr>
          <a:xfrm>
            <a:off x="6741841" y="4721511"/>
            <a:ext cx="157353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bg1"/>
                </a:solidFill>
                <a:cs typeface="+mn-ea"/>
                <a:sym typeface="+mn-lt"/>
              </a:rPr>
              <a:t>部门：设计部</a:t>
            </a:r>
            <a:endParaRPr lang="en-US" altLang="zh-CN"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5709DDB-5058-48D6-B01D-7CFCB9A6FA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45" t="4546" r="4545" b="4546"/>
          <a:stretch/>
        </p:blipFill>
        <p:spPr>
          <a:xfrm>
            <a:off x="0" y="0"/>
            <a:ext cx="12192000" cy="6858000"/>
          </a:xfrm>
          <a:prstGeom prst="rect">
            <a:avLst/>
          </a:prstGeom>
        </p:spPr>
      </p:pic>
      <p:sp>
        <p:nvSpPr>
          <p:cNvPr id="30" name="文本框 29"/>
          <p:cNvSpPr txBox="1"/>
          <p:nvPr/>
        </p:nvSpPr>
        <p:spPr>
          <a:xfrm>
            <a:off x="4121150" y="1821440"/>
            <a:ext cx="3975100" cy="1077218"/>
          </a:xfrm>
          <a:prstGeom prst="rect">
            <a:avLst/>
          </a:prstGeom>
          <a:noFill/>
        </p:spPr>
        <p:txBody>
          <a:bodyPr wrap="square" rtlCol="0">
            <a:spAutoFit/>
          </a:bodyPr>
          <a:lstStyle/>
          <a:p>
            <a:pPr algn="ctr"/>
            <a:r>
              <a:rPr lang="en-US" altLang="zh-CN" sz="6400" dirty="0">
                <a:solidFill>
                  <a:srgbClr val="7EC6F2"/>
                </a:solidFill>
                <a:cs typeface="+mn-ea"/>
                <a:sym typeface="+mn-lt"/>
              </a:rPr>
              <a:t>PART  01</a:t>
            </a:r>
            <a:endParaRPr lang="zh-CN" altLang="en-US" sz="6400" dirty="0">
              <a:solidFill>
                <a:srgbClr val="7EC6F2"/>
              </a:solidFill>
              <a:cs typeface="+mn-ea"/>
              <a:sym typeface="+mn-lt"/>
            </a:endParaRPr>
          </a:p>
        </p:txBody>
      </p:sp>
      <p:sp>
        <p:nvSpPr>
          <p:cNvPr id="31" name="文本框 30"/>
          <p:cNvSpPr txBox="1"/>
          <p:nvPr/>
        </p:nvSpPr>
        <p:spPr>
          <a:xfrm>
            <a:off x="2542784" y="3429000"/>
            <a:ext cx="6851737" cy="1846659"/>
          </a:xfrm>
          <a:prstGeom prst="rect">
            <a:avLst/>
          </a:prstGeom>
          <a:noFill/>
        </p:spPr>
        <p:txBody>
          <a:bodyPr wrap="square" rtlCol="0">
            <a:spAutoFit/>
          </a:bodyPr>
          <a:lstStyle>
            <a:defPPr>
              <a:defRPr lang="zh-CN"/>
            </a:defPPr>
            <a:lvl1pPr algn="dist">
              <a:defRPr sz="62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r>
              <a:rPr lang="zh-CN" altLang="en-US" sz="5700" dirty="0">
                <a:solidFill>
                  <a:schemeClr val="tx1">
                    <a:lumMod val="75000"/>
                    <a:lumOff val="25000"/>
                  </a:schemeClr>
                </a:solidFill>
                <a:latin typeface="+mn-lt"/>
                <a:ea typeface="+mn-ea"/>
                <a:cs typeface="+mn-ea"/>
                <a:sym typeface="+mn-lt"/>
              </a:rPr>
              <a:t>项目要求及完成情况</a:t>
            </a:r>
          </a:p>
          <a:p>
            <a:endParaRPr lang="zh-CN" altLang="en-US" sz="5700" dirty="0">
              <a:solidFill>
                <a:schemeClr val="tx1">
                  <a:lumMod val="75000"/>
                  <a:lumOff val="25000"/>
                </a:schemeClr>
              </a:solidFill>
              <a:latin typeface="+mn-lt"/>
              <a:ea typeface="+mn-ea"/>
              <a:cs typeface="+mn-ea"/>
              <a:sym typeface="+mn-lt"/>
            </a:endParaRPr>
          </a:p>
        </p:txBody>
      </p:sp>
      <p:cxnSp>
        <p:nvCxnSpPr>
          <p:cNvPr id="33" name="直接连接符 32"/>
          <p:cNvCxnSpPr/>
          <p:nvPr/>
        </p:nvCxnSpPr>
        <p:spPr>
          <a:xfrm>
            <a:off x="5772000" y="4961326"/>
            <a:ext cx="648000" cy="0"/>
          </a:xfrm>
          <a:prstGeom prst="line">
            <a:avLst/>
          </a:prstGeom>
          <a:ln w="38100">
            <a:solidFill>
              <a:srgbClr val="7EC6F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bwMode="auto">
          <a:xfrm>
            <a:off x="4939137" y="168989"/>
            <a:ext cx="255984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85000"/>
                    <a:lumOff val="15000"/>
                  </a:schemeClr>
                </a:solidFill>
                <a:cs typeface="+mn-ea"/>
                <a:sym typeface="+mn-lt"/>
              </a:rPr>
              <a:t>项目要求及完成情况</a:t>
            </a:r>
          </a:p>
        </p:txBody>
      </p:sp>
      <p:cxnSp>
        <p:nvCxnSpPr>
          <p:cNvPr id="9" name="直接连接符 8"/>
          <p:cNvCxnSpPr>
            <a:cxnSpLocks/>
          </p:cNvCxnSpPr>
          <p:nvPr/>
        </p:nvCxnSpPr>
        <p:spPr>
          <a:xfrm>
            <a:off x="6609767" y="6156215"/>
            <a:ext cx="5070459" cy="0"/>
          </a:xfrm>
          <a:prstGeom prst="line">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67724" y="861780"/>
            <a:ext cx="19348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85000"/>
                    <a:lumOff val="15000"/>
                  </a:schemeClr>
                </a:solidFill>
                <a:cs typeface="+mn-ea"/>
                <a:sym typeface="+mn-lt"/>
              </a:rPr>
              <a:t>功能需求：</a:t>
            </a:r>
          </a:p>
        </p:txBody>
      </p:sp>
      <p:sp>
        <p:nvSpPr>
          <p:cNvPr id="11" name="文本框 10"/>
          <p:cNvSpPr txBox="1"/>
          <p:nvPr/>
        </p:nvSpPr>
        <p:spPr>
          <a:xfrm>
            <a:off x="6484596" y="1219081"/>
            <a:ext cx="5442065" cy="4901342"/>
          </a:xfrm>
          <a:prstGeom prst="rect">
            <a:avLst/>
          </a:prstGeom>
          <a:noFill/>
        </p:spPr>
        <p:txBody>
          <a:bodyPr wrap="square" rtlCol="0">
            <a:spAutoFit/>
          </a:bodyPr>
          <a:lstStyle>
            <a:defPPr>
              <a:defRPr lang="zh-CN"/>
            </a:defPPr>
            <a:lvl1pPr>
              <a:lnSpc>
                <a:spcPct val="150000"/>
              </a:lnSpc>
              <a:defRPr sz="1200">
                <a:solidFill>
                  <a:schemeClr val="tx1">
                    <a:lumMod val="75000"/>
                    <a:lumOff val="25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支持基础的光栅化渲染</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支持深度测试</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zh-CN" altLang="en-US"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支持从硬盘加载</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Mesh</a:t>
            </a:r>
            <a:r>
              <a:rPr lang="zh-CN" altLang="en-US" sz="1400" dirty="0">
                <a:solidFill>
                  <a:schemeClr val="tx1">
                    <a:lumMod val="85000"/>
                    <a:lumOff val="15000"/>
                  </a:schemeClr>
                </a:solidFill>
                <a:latin typeface="+mn-lt"/>
                <a:ea typeface="+mn-ea"/>
                <a:cs typeface="+mn-ea"/>
                <a:sym typeface="+mn-lt"/>
              </a:rPr>
              <a:t>（可依赖第三方库）</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zh-CN" altLang="en-US"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支持从硬盘加载纹理贴图（可依赖第三方库）</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zh-CN" altLang="en-US"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支持纹理</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Point</a:t>
            </a:r>
            <a:r>
              <a:rPr lang="zh-CN" altLang="en-US" sz="1400" dirty="0">
                <a:solidFill>
                  <a:schemeClr val="tx1">
                    <a:lumMod val="85000"/>
                    <a:lumOff val="15000"/>
                  </a:schemeClr>
                </a:solidFill>
                <a:latin typeface="Cambria Math" panose="02040503050406030204" pitchFamily="18" charset="0"/>
                <a:cs typeface="+mn-ea"/>
                <a:sym typeface="+mn-lt"/>
              </a:rPr>
              <a:t>、</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Bilinear</a:t>
            </a:r>
            <a:r>
              <a:rPr lang="zh-CN" altLang="en-US" sz="1400" dirty="0">
                <a:solidFill>
                  <a:schemeClr val="tx1">
                    <a:lumMod val="85000"/>
                    <a:lumOff val="15000"/>
                  </a:schemeClr>
                </a:solidFill>
                <a:latin typeface="+mn-lt"/>
                <a:ea typeface="+mn-ea"/>
                <a:cs typeface="+mn-ea"/>
                <a:sym typeface="+mn-lt"/>
              </a:rPr>
              <a:t>采样</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zh-CN" altLang="en-US"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支持纹理</a:t>
            </a:r>
            <a:r>
              <a:rPr lang="en-US" altLang="zh-CN" sz="14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MipMapping</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en-US" altLang="zh-CN"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支持方向、点、聚光灯光源，实现</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Lambert</a:t>
            </a:r>
            <a:r>
              <a:rPr lang="zh-CN" altLang="en-US" sz="1400" dirty="0">
                <a:solidFill>
                  <a:schemeClr val="tx1">
                    <a:lumMod val="85000"/>
                    <a:lumOff val="15000"/>
                  </a:schemeClr>
                </a:solidFill>
                <a:latin typeface="+mn-lt"/>
                <a:ea typeface="+mn-ea"/>
                <a:cs typeface="+mn-ea"/>
                <a:sym typeface="+mn-lt"/>
              </a:rPr>
              <a:t>以及</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Blinn </a:t>
            </a:r>
            <a:r>
              <a:rPr lang="en-US" altLang="zh-CN" sz="14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Phong</a:t>
            </a:r>
            <a:r>
              <a:rPr lang="zh-CN" altLang="en-US" sz="1400" dirty="0">
                <a:solidFill>
                  <a:schemeClr val="tx1">
                    <a:lumMod val="85000"/>
                    <a:lumOff val="15000"/>
                  </a:schemeClr>
                </a:solidFill>
                <a:latin typeface="+mn-lt"/>
                <a:ea typeface="+mn-ea"/>
                <a:cs typeface="+mn-ea"/>
                <a:sym typeface="+mn-lt"/>
              </a:rPr>
              <a:t>基础光照模型</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zh-CN" altLang="en-US"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Early-Z</a:t>
            </a:r>
            <a:r>
              <a:rPr lang="zh-CN" altLang="en-US" sz="1400" dirty="0">
                <a:solidFill>
                  <a:schemeClr val="tx1">
                    <a:lumMod val="85000"/>
                    <a:lumOff val="15000"/>
                  </a:schemeClr>
                </a:solidFill>
                <a:latin typeface="+mn-lt"/>
                <a:ea typeface="+mn-ea"/>
                <a:cs typeface="+mn-ea"/>
                <a:sym typeface="+mn-lt"/>
              </a:rPr>
              <a:t>优化</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zh-CN" altLang="en-US"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Alpha Blend	</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en-US" altLang="zh-CN"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Alpha Test</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en-US" altLang="zh-CN"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使用</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TBB</a:t>
            </a:r>
            <a:r>
              <a:rPr lang="zh-CN" altLang="en-US" sz="1400" dirty="0">
                <a:solidFill>
                  <a:schemeClr val="tx1">
                    <a:lumMod val="85000"/>
                    <a:lumOff val="15000"/>
                  </a:schemeClr>
                </a:solidFill>
                <a:latin typeface="+mn-lt"/>
                <a:ea typeface="+mn-ea"/>
                <a:cs typeface="+mn-ea"/>
                <a:sym typeface="+mn-lt"/>
              </a:rPr>
              <a:t>库进行并行优化</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endParaRPr lang="zh-CN" altLang="en-US" sz="1400" dirty="0">
              <a:solidFill>
                <a:schemeClr val="tx1">
                  <a:lumMod val="85000"/>
                  <a:lumOff val="15000"/>
                </a:schemeClr>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Programmable Shader</a:t>
            </a:r>
            <a:r>
              <a:rPr lang="zh-CN" altLang="en-US" sz="1400" dirty="0">
                <a:solidFill>
                  <a:schemeClr val="tx1">
                    <a:lumMod val="85000"/>
                    <a:lumOff val="15000"/>
                  </a:schemeClr>
                </a:solidFill>
                <a:latin typeface="+mn-lt"/>
                <a:ea typeface="+mn-ea"/>
                <a:cs typeface="+mn-ea"/>
                <a:sym typeface="+mn-lt"/>
              </a:rPr>
              <a:t>（实现基础的⼀个</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Shading </a:t>
            </a:r>
            <a:r>
              <a:rPr lang="en-US" altLang="zh-CN" sz="14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Launguage</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 </a:t>
            </a:r>
            <a:r>
              <a:rPr lang="en-US" altLang="zh-CN" sz="14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hlsl</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a:t>
            </a:r>
            <a:r>
              <a:rPr lang="en-US" altLang="zh-CN" sz="14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glsl</a:t>
            </a:r>
            <a:r>
              <a:rPr lang="zh-CN" altLang="en-US" sz="1400" dirty="0">
                <a:solidFill>
                  <a:schemeClr val="tx1">
                    <a:lumMod val="85000"/>
                    <a:lumOff val="15000"/>
                  </a:schemeClr>
                </a:solidFill>
                <a:latin typeface="+mn-lt"/>
                <a:ea typeface="+mn-ea"/>
                <a:cs typeface="+mn-ea"/>
                <a:sym typeface="+mn-lt"/>
              </a:rPr>
              <a:t>的解析，可借助</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ANTLR</a:t>
            </a:r>
            <a:r>
              <a:rPr lang="zh-CN" altLang="en-US" sz="1400" dirty="0">
                <a:solidFill>
                  <a:schemeClr val="tx1">
                    <a:lumMod val="85000"/>
                    <a:lumOff val="15000"/>
                  </a:schemeClr>
                </a:solidFill>
                <a:latin typeface="+mn-lt"/>
                <a:ea typeface="+mn-ea"/>
                <a:cs typeface="+mn-ea"/>
                <a:sym typeface="+mn-lt"/>
              </a:rPr>
              <a:t>库）（*）          </a:t>
            </a:r>
            <a:r>
              <a:rPr lang="en-US" altLang="zh-CN" sz="1400" dirty="0">
                <a:solidFill>
                  <a:schemeClr val="tx1">
                    <a:lumMod val="85000"/>
                    <a:lumOff val="15000"/>
                  </a:schemeClr>
                </a:solidFill>
                <a:latin typeface="+mn-lt"/>
                <a:ea typeface="+mn-ea"/>
                <a:cs typeface="+mn-ea"/>
                <a:sym typeface="+mn-lt"/>
              </a:rPr>
              <a:t>	          </a:t>
            </a:r>
            <a:r>
              <a:rPr lang="en-US" altLang="zh-CN" sz="1400" dirty="0">
                <a:solidFill>
                  <a:schemeClr val="tx1"/>
                </a:solidFill>
                <a:latin typeface="+mn-lt"/>
                <a:ea typeface="+mn-ea"/>
                <a:cs typeface="+mn-ea"/>
                <a:sym typeface="+mn-lt"/>
              </a:rPr>
              <a:t>×</a:t>
            </a:r>
            <a:endParaRPr lang="zh-CN" altLang="en-US" sz="1400" dirty="0">
              <a:solidFill>
                <a:schemeClr val="tx1"/>
              </a:solidFill>
              <a:latin typeface="+mn-lt"/>
              <a:ea typeface="+mn-ea"/>
              <a:cs typeface="+mn-ea"/>
              <a:sym typeface="+mn-lt"/>
            </a:endParaRPr>
          </a:p>
          <a:p>
            <a:pPr marL="285750" indent="-285750">
              <a:buFont typeface="Wingdings" panose="05000000000000000000" pitchFamily="2" charset="2"/>
              <a:buChar char="l"/>
            </a:pPr>
            <a:r>
              <a:rPr lang="zh-CN" altLang="en-US" sz="1400" dirty="0">
                <a:solidFill>
                  <a:schemeClr val="tx1">
                    <a:lumMod val="85000"/>
                    <a:lumOff val="15000"/>
                  </a:schemeClr>
                </a:solidFill>
                <a:latin typeface="+mn-lt"/>
                <a:ea typeface="+mn-ea"/>
                <a:cs typeface="+mn-ea"/>
                <a:sym typeface="+mn-lt"/>
              </a:rPr>
              <a:t>支持</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MSAA</a:t>
            </a:r>
            <a:r>
              <a:rPr lang="zh-CN" altLang="en-US" sz="1400" dirty="0">
                <a:solidFill>
                  <a:schemeClr val="tx1">
                    <a:lumMod val="85000"/>
                    <a:lumOff val="15000"/>
                  </a:schemeClr>
                </a:solidFill>
                <a:latin typeface="+mn-lt"/>
                <a:ea typeface="+mn-ea"/>
                <a:cs typeface="+mn-ea"/>
                <a:sym typeface="+mn-lt"/>
              </a:rPr>
              <a:t>抗锯齿（*）</a:t>
            </a:r>
            <a:r>
              <a:rPr lang="en-US" altLang="zh-CN" sz="1400" dirty="0">
                <a:solidFill>
                  <a:schemeClr val="tx1">
                    <a:lumMod val="85000"/>
                    <a:lumOff val="15000"/>
                  </a:schemeClr>
                </a:solidFill>
                <a:latin typeface="+mn-lt"/>
                <a:ea typeface="+mn-ea"/>
                <a:cs typeface="+mn-ea"/>
                <a:sym typeface="+mn-lt"/>
              </a:rPr>
              <a:t>			          </a:t>
            </a:r>
            <a:r>
              <a:rPr lang="zh-CN" altLang="en-US" sz="1400" dirty="0">
                <a:solidFill>
                  <a:srgbClr val="FF0000"/>
                </a:solidFill>
                <a:latin typeface="+mn-lt"/>
                <a:ea typeface="+mn-ea"/>
                <a:cs typeface="+mn-ea"/>
                <a:sym typeface="+mn-lt"/>
              </a:rPr>
              <a:t>√</a:t>
            </a:r>
          </a:p>
        </p:txBody>
      </p:sp>
      <p:grpSp>
        <p:nvGrpSpPr>
          <p:cNvPr id="12" name="组合 11"/>
          <p:cNvGrpSpPr/>
          <p:nvPr/>
        </p:nvGrpSpPr>
        <p:grpSpPr>
          <a:xfrm>
            <a:off x="6286909" y="843690"/>
            <a:ext cx="523137" cy="479138"/>
            <a:chOff x="5403758" y="4398021"/>
            <a:chExt cx="276994" cy="276994"/>
          </a:xfrm>
          <a:solidFill>
            <a:srgbClr val="5373B6"/>
          </a:solidFill>
        </p:grpSpPr>
        <p:sp>
          <p:nvSpPr>
            <p:cNvPr id="13" name="Freeform 45"/>
            <p:cNvSpPr/>
            <p:nvPr/>
          </p:nvSpPr>
          <p:spPr>
            <a:xfrm>
              <a:off x="5403758" y="4398021"/>
              <a:ext cx="209345" cy="210260"/>
            </a:xfrm>
            <a:custGeom>
              <a:avLst/>
              <a:gdLst/>
              <a:ahLst/>
              <a:cxnLst>
                <a:cxn ang="0">
                  <a:pos x="wd2" y="hd2"/>
                </a:cxn>
                <a:cxn ang="5400000">
                  <a:pos x="wd2" y="hd2"/>
                </a:cxn>
                <a:cxn ang="10800000">
                  <a:pos x="wd2" y="hd2"/>
                </a:cxn>
                <a:cxn ang="16200000">
                  <a:pos x="wd2" y="hd2"/>
                </a:cxn>
              </a:cxnLst>
              <a:rect l="0" t="0" r="r" b="b"/>
              <a:pathLst>
                <a:path w="21600" h="21600" extrusionOk="0">
                  <a:moveTo>
                    <a:pt x="17814" y="16256"/>
                  </a:moveTo>
                  <a:cubicBezTo>
                    <a:pt x="18482" y="16033"/>
                    <a:pt x="18928" y="16033"/>
                    <a:pt x="19373" y="16033"/>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1600" y="13361"/>
                    <a:pt x="21600" y="13361"/>
                    <a:pt x="21600" y="13361"/>
                  </a:cubicBezTo>
                  <a:cubicBezTo>
                    <a:pt x="21600" y="13361"/>
                    <a:pt x="21600" y="13361"/>
                    <a:pt x="21600" y="13361"/>
                  </a:cubicBezTo>
                  <a:cubicBezTo>
                    <a:pt x="21600" y="13361"/>
                    <a:pt x="21600" y="13361"/>
                    <a:pt x="21600" y="13361"/>
                  </a:cubicBezTo>
                  <a:cubicBezTo>
                    <a:pt x="21600" y="13138"/>
                    <a:pt x="21600" y="13138"/>
                    <a:pt x="21600" y="13138"/>
                  </a:cubicBezTo>
                  <a:cubicBezTo>
                    <a:pt x="20709" y="12915"/>
                    <a:pt x="20709" y="12915"/>
                    <a:pt x="20709" y="12915"/>
                  </a:cubicBezTo>
                  <a:cubicBezTo>
                    <a:pt x="19596" y="12247"/>
                    <a:pt x="19151" y="10911"/>
                    <a:pt x="19819" y="9798"/>
                  </a:cubicBezTo>
                  <a:cubicBezTo>
                    <a:pt x="19819" y="9130"/>
                    <a:pt x="20264" y="8685"/>
                    <a:pt x="20709" y="8462"/>
                  </a:cubicBezTo>
                  <a:cubicBezTo>
                    <a:pt x="21600" y="8016"/>
                    <a:pt x="21600" y="8016"/>
                    <a:pt x="21600" y="8016"/>
                  </a:cubicBezTo>
                  <a:cubicBezTo>
                    <a:pt x="21600" y="8016"/>
                    <a:pt x="21600" y="8016"/>
                    <a:pt x="21600" y="8016"/>
                  </a:cubicBezTo>
                  <a:cubicBezTo>
                    <a:pt x="21600" y="8016"/>
                    <a:pt x="21600" y="8016"/>
                    <a:pt x="21600" y="8016"/>
                  </a:cubicBezTo>
                  <a:cubicBezTo>
                    <a:pt x="21600" y="8016"/>
                    <a:pt x="21600" y="8016"/>
                    <a:pt x="21600" y="8016"/>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19373" y="5344"/>
                    <a:pt x="19373" y="5344"/>
                    <a:pt x="19373" y="5344"/>
                  </a:cubicBezTo>
                  <a:cubicBezTo>
                    <a:pt x="18037" y="5567"/>
                    <a:pt x="16924" y="4899"/>
                    <a:pt x="16256" y="3786"/>
                  </a:cubicBezTo>
                  <a:cubicBezTo>
                    <a:pt x="16033" y="3340"/>
                    <a:pt x="16033" y="2672"/>
                    <a:pt x="16256" y="2227"/>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3361" y="0"/>
                    <a:pt x="13361" y="0"/>
                    <a:pt x="13361" y="0"/>
                  </a:cubicBezTo>
                  <a:cubicBezTo>
                    <a:pt x="13361" y="0"/>
                    <a:pt x="13361" y="0"/>
                    <a:pt x="13361" y="0"/>
                  </a:cubicBezTo>
                  <a:cubicBezTo>
                    <a:pt x="13361" y="0"/>
                    <a:pt x="13361" y="0"/>
                    <a:pt x="13361" y="0"/>
                  </a:cubicBezTo>
                  <a:cubicBezTo>
                    <a:pt x="13361" y="0"/>
                    <a:pt x="13361" y="0"/>
                    <a:pt x="13361" y="0"/>
                  </a:cubicBezTo>
                  <a:cubicBezTo>
                    <a:pt x="12915" y="891"/>
                    <a:pt x="12915" y="891"/>
                    <a:pt x="12915" y="891"/>
                  </a:cubicBezTo>
                  <a:cubicBezTo>
                    <a:pt x="12247" y="2004"/>
                    <a:pt x="10911" y="2449"/>
                    <a:pt x="9798" y="2004"/>
                  </a:cubicBezTo>
                  <a:cubicBezTo>
                    <a:pt x="9353" y="1781"/>
                    <a:pt x="8907" y="1336"/>
                    <a:pt x="8685" y="891"/>
                  </a:cubicBezTo>
                  <a:cubicBezTo>
                    <a:pt x="8239" y="0"/>
                    <a:pt x="8239" y="0"/>
                    <a:pt x="8239" y="0"/>
                  </a:cubicBezTo>
                  <a:cubicBezTo>
                    <a:pt x="8239" y="0"/>
                    <a:pt x="8239" y="0"/>
                    <a:pt x="8239" y="0"/>
                  </a:cubicBezTo>
                  <a:cubicBezTo>
                    <a:pt x="8239" y="0"/>
                    <a:pt x="8239" y="0"/>
                    <a:pt x="8239" y="0"/>
                  </a:cubicBezTo>
                  <a:cubicBezTo>
                    <a:pt x="8239" y="0"/>
                    <a:pt x="8239" y="0"/>
                    <a:pt x="8239" y="0"/>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559"/>
                    <a:pt x="4899" y="1559"/>
                  </a:cubicBezTo>
                  <a:cubicBezTo>
                    <a:pt x="5344" y="2227"/>
                    <a:pt x="5344" y="2227"/>
                    <a:pt x="5344" y="2227"/>
                  </a:cubicBezTo>
                  <a:cubicBezTo>
                    <a:pt x="5567" y="3563"/>
                    <a:pt x="5122" y="4676"/>
                    <a:pt x="3786" y="5344"/>
                  </a:cubicBezTo>
                  <a:cubicBezTo>
                    <a:pt x="3340" y="5567"/>
                    <a:pt x="2895" y="5567"/>
                    <a:pt x="2227" y="5344"/>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0" y="8239"/>
                    <a:pt x="0" y="8239"/>
                    <a:pt x="0" y="8239"/>
                  </a:cubicBezTo>
                  <a:cubicBezTo>
                    <a:pt x="0" y="8239"/>
                    <a:pt x="0" y="8239"/>
                    <a:pt x="0" y="8239"/>
                  </a:cubicBezTo>
                  <a:cubicBezTo>
                    <a:pt x="0" y="8239"/>
                    <a:pt x="0" y="8239"/>
                    <a:pt x="0" y="8239"/>
                  </a:cubicBezTo>
                  <a:cubicBezTo>
                    <a:pt x="0" y="8239"/>
                    <a:pt x="0" y="8239"/>
                    <a:pt x="223" y="8239"/>
                  </a:cubicBezTo>
                  <a:cubicBezTo>
                    <a:pt x="891" y="8685"/>
                    <a:pt x="891" y="8685"/>
                    <a:pt x="891" y="8685"/>
                  </a:cubicBezTo>
                  <a:cubicBezTo>
                    <a:pt x="2004" y="9353"/>
                    <a:pt x="2449" y="10689"/>
                    <a:pt x="2004" y="11802"/>
                  </a:cubicBezTo>
                  <a:cubicBezTo>
                    <a:pt x="1781" y="12470"/>
                    <a:pt x="1336" y="12693"/>
                    <a:pt x="1113" y="13138"/>
                  </a:cubicBezTo>
                  <a:cubicBezTo>
                    <a:pt x="223" y="13361"/>
                    <a:pt x="223" y="13361"/>
                    <a:pt x="223" y="13361"/>
                  </a:cubicBezTo>
                  <a:cubicBezTo>
                    <a:pt x="223" y="13361"/>
                    <a:pt x="223" y="13361"/>
                    <a:pt x="223" y="13361"/>
                  </a:cubicBezTo>
                  <a:cubicBezTo>
                    <a:pt x="223" y="13361"/>
                    <a:pt x="223" y="13361"/>
                    <a:pt x="223" y="13361"/>
                  </a:cubicBezTo>
                  <a:cubicBezTo>
                    <a:pt x="223" y="13361"/>
                    <a:pt x="223" y="13361"/>
                    <a:pt x="223" y="1336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2449" y="16256"/>
                    <a:pt x="2449" y="16256"/>
                    <a:pt x="2449" y="16256"/>
                  </a:cubicBezTo>
                  <a:cubicBezTo>
                    <a:pt x="3563" y="16033"/>
                    <a:pt x="4899" y="16701"/>
                    <a:pt x="5344" y="17814"/>
                  </a:cubicBezTo>
                  <a:cubicBezTo>
                    <a:pt x="5567" y="18260"/>
                    <a:pt x="5567" y="18928"/>
                    <a:pt x="5567" y="19373"/>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8462" y="21600"/>
                    <a:pt x="8462" y="21600"/>
                    <a:pt x="8462" y="21600"/>
                  </a:cubicBezTo>
                  <a:cubicBezTo>
                    <a:pt x="8462" y="21600"/>
                    <a:pt x="8462" y="21600"/>
                    <a:pt x="8462" y="21600"/>
                  </a:cubicBezTo>
                  <a:cubicBezTo>
                    <a:pt x="8462" y="21600"/>
                    <a:pt x="8462" y="21600"/>
                    <a:pt x="8462" y="21600"/>
                  </a:cubicBezTo>
                  <a:cubicBezTo>
                    <a:pt x="8462" y="21600"/>
                    <a:pt x="8462" y="21600"/>
                    <a:pt x="8462" y="21600"/>
                  </a:cubicBezTo>
                  <a:cubicBezTo>
                    <a:pt x="8685" y="20709"/>
                    <a:pt x="8685" y="20709"/>
                    <a:pt x="8685" y="20709"/>
                  </a:cubicBezTo>
                  <a:cubicBezTo>
                    <a:pt x="9353" y="19596"/>
                    <a:pt x="10689" y="19151"/>
                    <a:pt x="12025" y="19596"/>
                  </a:cubicBezTo>
                  <a:cubicBezTo>
                    <a:pt x="12470" y="19819"/>
                    <a:pt x="12915" y="20264"/>
                    <a:pt x="13138" y="20709"/>
                  </a:cubicBezTo>
                  <a:cubicBezTo>
                    <a:pt x="13584" y="21600"/>
                    <a:pt x="13584" y="21600"/>
                    <a:pt x="13584" y="21600"/>
                  </a:cubicBezTo>
                  <a:cubicBezTo>
                    <a:pt x="13584" y="21600"/>
                    <a:pt x="13584" y="21600"/>
                    <a:pt x="13584" y="21600"/>
                  </a:cubicBezTo>
                  <a:cubicBezTo>
                    <a:pt x="13584" y="21600"/>
                    <a:pt x="13584" y="21600"/>
                    <a:pt x="13584" y="21600"/>
                  </a:cubicBezTo>
                  <a:cubicBezTo>
                    <a:pt x="13584" y="21600"/>
                    <a:pt x="13584" y="21600"/>
                    <a:pt x="13584" y="21600"/>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041"/>
                    <a:pt x="16701" y="20041"/>
                    <a:pt x="16701" y="20041"/>
                  </a:cubicBezTo>
                  <a:cubicBezTo>
                    <a:pt x="16256" y="19373"/>
                    <a:pt x="16256" y="19373"/>
                    <a:pt x="16256" y="19373"/>
                  </a:cubicBezTo>
                  <a:cubicBezTo>
                    <a:pt x="16033" y="18037"/>
                    <a:pt x="16701" y="16701"/>
                    <a:pt x="17814" y="16256"/>
                  </a:cubicBezTo>
                  <a:close/>
                  <a:moveTo>
                    <a:pt x="12470" y="14697"/>
                  </a:moveTo>
                  <a:cubicBezTo>
                    <a:pt x="10466" y="15588"/>
                    <a:pt x="7794" y="14474"/>
                    <a:pt x="6903" y="12470"/>
                  </a:cubicBezTo>
                  <a:cubicBezTo>
                    <a:pt x="6012" y="10243"/>
                    <a:pt x="7126" y="7794"/>
                    <a:pt x="9130" y="6903"/>
                  </a:cubicBezTo>
                  <a:cubicBezTo>
                    <a:pt x="11357" y="6012"/>
                    <a:pt x="13806" y="6903"/>
                    <a:pt x="14697" y="9130"/>
                  </a:cubicBezTo>
                  <a:cubicBezTo>
                    <a:pt x="15588" y="11357"/>
                    <a:pt x="14697" y="13806"/>
                    <a:pt x="12470" y="14697"/>
                  </a:cubicBezTo>
                  <a:close/>
                </a:path>
              </a:pathLst>
            </a:custGeom>
            <a:grp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14" name="Freeform 46"/>
            <p:cNvSpPr/>
            <p:nvPr/>
          </p:nvSpPr>
          <p:spPr>
            <a:xfrm>
              <a:off x="5574707" y="4568971"/>
              <a:ext cx="106045" cy="106044"/>
            </a:xfrm>
            <a:custGeom>
              <a:avLst/>
              <a:gdLst/>
              <a:ahLst/>
              <a:cxnLst>
                <a:cxn ang="0">
                  <a:pos x="wd2" y="hd2"/>
                </a:cxn>
                <a:cxn ang="5400000">
                  <a:pos x="wd2" y="hd2"/>
                </a:cxn>
                <a:cxn ang="10800000">
                  <a:pos x="wd2" y="hd2"/>
                </a:cxn>
                <a:cxn ang="16200000">
                  <a:pos x="wd2" y="hd2"/>
                </a:cxn>
              </a:cxnLst>
              <a:rect l="0" t="0" r="r" b="b"/>
              <a:pathLst>
                <a:path w="21600" h="21600" extrusionOk="0">
                  <a:moveTo>
                    <a:pt x="21600" y="12784"/>
                  </a:moveTo>
                  <a:cubicBezTo>
                    <a:pt x="21600" y="8816"/>
                    <a:pt x="21600" y="8816"/>
                    <a:pt x="21600" y="8816"/>
                  </a:cubicBezTo>
                  <a:cubicBezTo>
                    <a:pt x="18955" y="8816"/>
                    <a:pt x="18955" y="8816"/>
                    <a:pt x="18955" y="8816"/>
                  </a:cubicBezTo>
                  <a:cubicBezTo>
                    <a:pt x="18955" y="7935"/>
                    <a:pt x="18514" y="7053"/>
                    <a:pt x="18073" y="6612"/>
                  </a:cubicBezTo>
                  <a:cubicBezTo>
                    <a:pt x="19837" y="4849"/>
                    <a:pt x="19837" y="4849"/>
                    <a:pt x="19837" y="4849"/>
                  </a:cubicBezTo>
                  <a:cubicBezTo>
                    <a:pt x="16751" y="1763"/>
                    <a:pt x="16751" y="1763"/>
                    <a:pt x="16751" y="1763"/>
                  </a:cubicBezTo>
                  <a:cubicBezTo>
                    <a:pt x="14988" y="3527"/>
                    <a:pt x="14988" y="3527"/>
                    <a:pt x="14988" y="3527"/>
                  </a:cubicBezTo>
                  <a:cubicBezTo>
                    <a:pt x="14547" y="3086"/>
                    <a:pt x="13665" y="2645"/>
                    <a:pt x="12784" y="2204"/>
                  </a:cubicBezTo>
                  <a:cubicBezTo>
                    <a:pt x="12784" y="0"/>
                    <a:pt x="12784" y="0"/>
                    <a:pt x="12784" y="0"/>
                  </a:cubicBezTo>
                  <a:cubicBezTo>
                    <a:pt x="8376" y="0"/>
                    <a:pt x="8376" y="0"/>
                    <a:pt x="8376" y="0"/>
                  </a:cubicBezTo>
                  <a:cubicBezTo>
                    <a:pt x="8376" y="2204"/>
                    <a:pt x="8376" y="2204"/>
                    <a:pt x="8376" y="2204"/>
                  </a:cubicBezTo>
                  <a:cubicBezTo>
                    <a:pt x="7494" y="2645"/>
                    <a:pt x="7053" y="3086"/>
                    <a:pt x="6171" y="3527"/>
                  </a:cubicBezTo>
                  <a:cubicBezTo>
                    <a:pt x="4408" y="1763"/>
                    <a:pt x="4408" y="1763"/>
                    <a:pt x="4408" y="1763"/>
                  </a:cubicBezTo>
                  <a:cubicBezTo>
                    <a:pt x="1322" y="4849"/>
                    <a:pt x="1322" y="4849"/>
                    <a:pt x="1322" y="4849"/>
                  </a:cubicBezTo>
                  <a:cubicBezTo>
                    <a:pt x="3086" y="6612"/>
                    <a:pt x="3086" y="6612"/>
                    <a:pt x="3086" y="6612"/>
                  </a:cubicBezTo>
                  <a:cubicBezTo>
                    <a:pt x="2645" y="7053"/>
                    <a:pt x="2645" y="7935"/>
                    <a:pt x="2204" y="8816"/>
                  </a:cubicBezTo>
                  <a:cubicBezTo>
                    <a:pt x="0" y="8816"/>
                    <a:pt x="0" y="8816"/>
                    <a:pt x="0" y="8816"/>
                  </a:cubicBezTo>
                  <a:cubicBezTo>
                    <a:pt x="0" y="12784"/>
                    <a:pt x="0" y="12784"/>
                    <a:pt x="0" y="12784"/>
                  </a:cubicBezTo>
                  <a:cubicBezTo>
                    <a:pt x="2204" y="12784"/>
                    <a:pt x="2204" y="12784"/>
                    <a:pt x="2204" y="12784"/>
                  </a:cubicBezTo>
                  <a:cubicBezTo>
                    <a:pt x="2645" y="13665"/>
                    <a:pt x="2645" y="14547"/>
                    <a:pt x="3086" y="15429"/>
                  </a:cubicBezTo>
                  <a:cubicBezTo>
                    <a:pt x="1322" y="16751"/>
                    <a:pt x="1322" y="16751"/>
                    <a:pt x="1322" y="16751"/>
                  </a:cubicBezTo>
                  <a:cubicBezTo>
                    <a:pt x="4408" y="19837"/>
                    <a:pt x="4408" y="19837"/>
                    <a:pt x="4408" y="19837"/>
                  </a:cubicBezTo>
                  <a:cubicBezTo>
                    <a:pt x="6171" y="18073"/>
                    <a:pt x="6171" y="18073"/>
                    <a:pt x="6171" y="18073"/>
                  </a:cubicBezTo>
                  <a:cubicBezTo>
                    <a:pt x="7053" y="18514"/>
                    <a:pt x="7494" y="18955"/>
                    <a:pt x="8376" y="18955"/>
                  </a:cubicBezTo>
                  <a:cubicBezTo>
                    <a:pt x="8376" y="21600"/>
                    <a:pt x="8376" y="21600"/>
                    <a:pt x="8376" y="21600"/>
                  </a:cubicBezTo>
                  <a:cubicBezTo>
                    <a:pt x="12784" y="21600"/>
                    <a:pt x="12784" y="21600"/>
                    <a:pt x="12784" y="21600"/>
                  </a:cubicBezTo>
                  <a:cubicBezTo>
                    <a:pt x="12784" y="18955"/>
                    <a:pt x="12784" y="18955"/>
                    <a:pt x="12784" y="18955"/>
                  </a:cubicBezTo>
                  <a:cubicBezTo>
                    <a:pt x="13665" y="18955"/>
                    <a:pt x="14547" y="18514"/>
                    <a:pt x="14988" y="18073"/>
                  </a:cubicBezTo>
                  <a:cubicBezTo>
                    <a:pt x="16751" y="19837"/>
                    <a:pt x="16751" y="19837"/>
                    <a:pt x="16751" y="19837"/>
                  </a:cubicBezTo>
                  <a:cubicBezTo>
                    <a:pt x="19837" y="16751"/>
                    <a:pt x="19837" y="16751"/>
                    <a:pt x="19837" y="16751"/>
                  </a:cubicBezTo>
                  <a:cubicBezTo>
                    <a:pt x="18073" y="14988"/>
                    <a:pt x="18073" y="14988"/>
                    <a:pt x="18073" y="14988"/>
                  </a:cubicBezTo>
                  <a:cubicBezTo>
                    <a:pt x="18514" y="14547"/>
                    <a:pt x="18955" y="13665"/>
                    <a:pt x="18955" y="12784"/>
                  </a:cubicBezTo>
                  <a:lnTo>
                    <a:pt x="21600" y="12784"/>
                  </a:lnTo>
                  <a:close/>
                  <a:moveTo>
                    <a:pt x="10580" y="14106"/>
                  </a:moveTo>
                  <a:cubicBezTo>
                    <a:pt x="8816" y="14106"/>
                    <a:pt x="7494" y="12343"/>
                    <a:pt x="7494" y="10580"/>
                  </a:cubicBezTo>
                  <a:cubicBezTo>
                    <a:pt x="7494" y="8816"/>
                    <a:pt x="8816" y="7494"/>
                    <a:pt x="10580" y="7494"/>
                  </a:cubicBezTo>
                  <a:cubicBezTo>
                    <a:pt x="12343" y="7494"/>
                    <a:pt x="13665" y="8816"/>
                    <a:pt x="13665" y="10580"/>
                  </a:cubicBezTo>
                  <a:cubicBezTo>
                    <a:pt x="13665" y="12343"/>
                    <a:pt x="12343" y="14106"/>
                    <a:pt x="10580" y="14106"/>
                  </a:cubicBezTo>
                  <a:close/>
                </a:path>
              </a:pathLst>
            </a:custGeom>
            <a:grpFill/>
            <a:ln w="12700" cap="flat">
              <a:noFill/>
              <a:miter lim="400000"/>
            </a:ln>
            <a:effectLst/>
          </p:spPr>
          <p:txBody>
            <a:bodyPr wrap="square" lIns="45720" tIns="45720" rIns="45720" bIns="45720" numCol="1" anchor="t">
              <a:noAutofit/>
            </a:bodyPr>
            <a:lstStyle/>
            <a:p>
              <a:endParaRPr sz="900">
                <a:cs typeface="+mn-ea"/>
                <a:sym typeface="+mn-lt"/>
              </a:endParaRPr>
            </a:p>
          </p:txBody>
        </p:sp>
      </p:grpSp>
      <p:grpSp>
        <p:nvGrpSpPr>
          <p:cNvPr id="15" name="组合 14"/>
          <p:cNvGrpSpPr/>
          <p:nvPr/>
        </p:nvGrpSpPr>
        <p:grpSpPr>
          <a:xfrm>
            <a:off x="1444196" y="948690"/>
            <a:ext cx="4796064" cy="1358558"/>
            <a:chOff x="6143303" y="1745329"/>
            <a:chExt cx="4796064" cy="1132640"/>
          </a:xfrm>
        </p:grpSpPr>
        <p:cxnSp>
          <p:nvCxnSpPr>
            <p:cNvPr id="16" name="直接连接符 15"/>
            <p:cNvCxnSpPr/>
            <p:nvPr/>
          </p:nvCxnSpPr>
          <p:spPr>
            <a:xfrm>
              <a:off x="6176736" y="2877969"/>
              <a:ext cx="4644000" cy="0"/>
            </a:xfrm>
            <a:prstGeom prst="line">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76736" y="1745329"/>
              <a:ext cx="1772128" cy="369332"/>
            </a:xfrm>
            <a:prstGeom prst="rect">
              <a:avLst/>
            </a:prstGeom>
            <a:noFill/>
          </p:spPr>
          <p:txBody>
            <a:bodyPr wrap="square" rtlCol="0">
              <a:spAutoFit/>
            </a:bodyPr>
            <a:lstStyle>
              <a:defPPr>
                <a:defRPr lang="zh-CN"/>
              </a:defPPr>
              <a:lvl1pPr>
                <a:defRPr sz="1700" b="1">
                  <a:solidFill>
                    <a:srgbClr val="5373B6"/>
                  </a:solidFill>
                  <a:latin typeface="Noto Sans S Chinese Regular" panose="020B0500000000000000" pitchFamily="34" charset="-122"/>
                  <a:ea typeface="Noto Sans S Chinese Regular" panose="020B0500000000000000" pitchFamily="34" charset="-122"/>
                  <a:cs typeface="文泉驿等宽微米黑" panose="020B06060308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tx1">
                      <a:lumMod val="85000"/>
                      <a:lumOff val="15000"/>
                    </a:schemeClr>
                  </a:solidFill>
                  <a:latin typeface="+mn-lt"/>
                  <a:ea typeface="+mn-ea"/>
                  <a:cs typeface="+mn-ea"/>
                  <a:sym typeface="+mn-lt"/>
                </a:rPr>
                <a:t>基本要求：</a:t>
              </a:r>
            </a:p>
          </p:txBody>
        </p:sp>
        <p:sp>
          <p:nvSpPr>
            <p:cNvPr id="18" name="文本框 17"/>
            <p:cNvSpPr txBox="1"/>
            <p:nvPr/>
          </p:nvSpPr>
          <p:spPr>
            <a:xfrm>
              <a:off x="6143303" y="1970789"/>
              <a:ext cx="4796064" cy="853501"/>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Noto Sans S Chinese Regular" panose="020B0500000000000000" pitchFamily="34" charset="-122"/>
                  <a:ea typeface="Noto Sans S Chinese Regular" panose="020B0500000000000000" pitchFamily="34" charset="-122"/>
                  <a:cs typeface="文泉驿等宽微米黑" panose="020B0606030804020204" pitchFamily="34" charset="-122"/>
                </a:defRPr>
              </a:lvl1pPr>
            </a:lstStyle>
            <a:p>
              <a:pPr indent="-216000">
                <a:buFont typeface="+mj-lt"/>
                <a:buAutoNum type="arabicPeriod"/>
              </a:pPr>
              <a:r>
                <a:rPr lang="zh-CN" altLang="en-US" dirty="0">
                  <a:solidFill>
                    <a:schemeClr val="tx1">
                      <a:lumMod val="85000"/>
                      <a:lumOff val="15000"/>
                    </a:schemeClr>
                  </a:solidFill>
                  <a:latin typeface="+mn-lt"/>
                  <a:ea typeface="+mn-ea"/>
                  <a:cs typeface="+mn-ea"/>
                  <a:sym typeface="+mn-lt"/>
                </a:rPr>
                <a:t>使用</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CMAKE</a:t>
              </a:r>
              <a:r>
                <a:rPr lang="zh-CN" altLang="en-US" dirty="0">
                  <a:solidFill>
                    <a:schemeClr val="tx1">
                      <a:lumMod val="85000"/>
                      <a:lumOff val="15000"/>
                    </a:schemeClr>
                  </a:solidFill>
                  <a:latin typeface="+mn-lt"/>
                  <a:ea typeface="+mn-ea"/>
                  <a:cs typeface="+mn-ea"/>
                  <a:sym typeface="+mn-lt"/>
                </a:rPr>
                <a:t>进行工程管理</a:t>
              </a:r>
            </a:p>
            <a:p>
              <a:pPr indent="-216000">
                <a:buFont typeface="+mj-lt"/>
                <a:buAutoNum type="arabicPeriod"/>
              </a:pPr>
              <a:r>
                <a:rPr lang="zh-CN" altLang="en-US" dirty="0">
                  <a:solidFill>
                    <a:schemeClr val="tx1">
                      <a:lumMod val="85000"/>
                      <a:lumOff val="15000"/>
                    </a:schemeClr>
                  </a:solidFill>
                  <a:latin typeface="+mn-lt"/>
                  <a:ea typeface="+mn-ea"/>
                  <a:cs typeface="+mn-ea"/>
                  <a:sym typeface="+mn-lt"/>
                </a:rPr>
                <a:t>使用</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GIT</a:t>
              </a:r>
              <a:r>
                <a:rPr lang="zh-CN" altLang="en-US" dirty="0">
                  <a:solidFill>
                    <a:schemeClr val="tx1">
                      <a:lumMod val="85000"/>
                      <a:lumOff val="15000"/>
                    </a:schemeClr>
                  </a:solidFill>
                  <a:latin typeface="+mn-lt"/>
                  <a:ea typeface="+mn-ea"/>
                  <a:cs typeface="+mn-ea"/>
                  <a:sym typeface="+mn-lt"/>
                </a:rPr>
                <a:t>作为版本管理工具</a:t>
              </a:r>
            </a:p>
            <a:p>
              <a:pPr indent="-216000">
                <a:buFont typeface="+mj-lt"/>
                <a:buAutoNum type="arabicPeriod"/>
              </a:pPr>
              <a:r>
                <a:rPr lang="zh-CN" altLang="en-US" dirty="0">
                  <a:solidFill>
                    <a:schemeClr val="tx1">
                      <a:lumMod val="85000"/>
                      <a:lumOff val="15000"/>
                    </a:schemeClr>
                  </a:solidFill>
                  <a:latin typeface="+mn-lt"/>
                  <a:ea typeface="+mn-ea"/>
                  <a:cs typeface="+mn-ea"/>
                  <a:sym typeface="+mn-lt"/>
                </a:rPr>
                <a:t>使用</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C++</a:t>
              </a:r>
              <a:r>
                <a:rPr lang="zh-CN" altLang="en-US" dirty="0">
                  <a:solidFill>
                    <a:schemeClr val="tx1">
                      <a:lumMod val="85000"/>
                      <a:lumOff val="15000"/>
                    </a:schemeClr>
                  </a:solidFill>
                  <a:latin typeface="+mn-lt"/>
                  <a:ea typeface="+mn-ea"/>
                  <a:cs typeface="+mn-ea"/>
                  <a:sym typeface="+mn-lt"/>
                </a:rPr>
                <a:t>作为编程语言</a:t>
              </a:r>
              <a:endParaRPr lang="en-US" altLang="zh-CN" dirty="0">
                <a:solidFill>
                  <a:schemeClr val="tx1">
                    <a:lumMod val="85000"/>
                    <a:lumOff val="15000"/>
                  </a:schemeClr>
                </a:solidFill>
                <a:latin typeface="+mn-lt"/>
                <a:ea typeface="+mn-ea"/>
                <a:cs typeface="+mn-ea"/>
                <a:sym typeface="+mn-lt"/>
              </a:endParaRPr>
            </a:p>
          </p:txBody>
        </p:sp>
      </p:grpSp>
      <p:grpSp>
        <p:nvGrpSpPr>
          <p:cNvPr id="19" name="组合 18"/>
          <p:cNvGrpSpPr/>
          <p:nvPr/>
        </p:nvGrpSpPr>
        <p:grpSpPr>
          <a:xfrm>
            <a:off x="1333539" y="2633886"/>
            <a:ext cx="4906721" cy="3377081"/>
            <a:chOff x="5875073" y="-844102"/>
            <a:chExt cx="4821370" cy="3722071"/>
          </a:xfrm>
        </p:grpSpPr>
        <p:cxnSp>
          <p:nvCxnSpPr>
            <p:cNvPr id="20" name="直接连接符 19"/>
            <p:cNvCxnSpPr>
              <a:cxnSpLocks/>
            </p:cNvCxnSpPr>
            <p:nvPr/>
          </p:nvCxnSpPr>
          <p:spPr>
            <a:xfrm>
              <a:off x="5983805" y="2877969"/>
              <a:ext cx="4712638" cy="0"/>
            </a:xfrm>
            <a:prstGeom prst="line">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75073" y="-844102"/>
              <a:ext cx="1772128" cy="369332"/>
            </a:xfrm>
            <a:prstGeom prst="rect">
              <a:avLst/>
            </a:prstGeom>
            <a:noFill/>
          </p:spPr>
          <p:txBody>
            <a:bodyPr wrap="square" rtlCol="0">
              <a:spAutoFit/>
            </a:bodyPr>
            <a:lstStyle>
              <a:defPPr>
                <a:defRPr lang="zh-CN"/>
              </a:defPPr>
              <a:lvl1pPr>
                <a:defRPr sz="1700" b="1">
                  <a:solidFill>
                    <a:srgbClr val="5373B6"/>
                  </a:solidFill>
                  <a:latin typeface="Noto Sans S Chinese Regular" panose="020B0500000000000000" pitchFamily="34" charset="-122"/>
                  <a:ea typeface="Noto Sans S Chinese Regular" panose="020B0500000000000000" pitchFamily="34" charset="-122"/>
                  <a:cs typeface="文泉驿等宽微米黑" panose="020B06060308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dirty="0">
                  <a:solidFill>
                    <a:schemeClr val="tx1">
                      <a:lumMod val="85000"/>
                      <a:lumOff val="15000"/>
                    </a:schemeClr>
                  </a:solidFill>
                  <a:latin typeface="+mn-lt"/>
                  <a:ea typeface="+mn-ea"/>
                  <a:cs typeface="+mn-ea"/>
                  <a:sym typeface="+mn-lt"/>
                </a:rPr>
                <a:t>架构设计：</a:t>
              </a:r>
            </a:p>
          </p:txBody>
        </p:sp>
        <p:sp>
          <p:nvSpPr>
            <p:cNvPr id="22" name="文本框 21"/>
            <p:cNvSpPr txBox="1"/>
            <p:nvPr/>
          </p:nvSpPr>
          <p:spPr>
            <a:xfrm>
              <a:off x="5879549" y="-478965"/>
              <a:ext cx="4796064" cy="3265396"/>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Noto Sans S Chinese Regular" panose="020B0500000000000000" pitchFamily="34" charset="-122"/>
                  <a:ea typeface="Noto Sans S Chinese Regular" panose="020B0500000000000000" pitchFamily="34" charset="-122"/>
                  <a:cs typeface="文泉驿等宽微米黑" panose="020B0606030804020204" pitchFamily="34" charset="-122"/>
                </a:defRPr>
              </a:lvl1pPr>
            </a:lstStyle>
            <a:p>
              <a:pPr marL="342900" indent="-342900">
                <a:buFont typeface="+mj-lt"/>
                <a:buAutoNum type="arabicPeriod"/>
              </a:pPr>
              <a:r>
                <a:rPr lang="zh-CN" altLang="en-US" dirty="0">
                  <a:solidFill>
                    <a:schemeClr val="tx1">
                      <a:lumMod val="85000"/>
                      <a:lumOff val="15000"/>
                    </a:schemeClr>
                  </a:solidFill>
                  <a:latin typeface="+mn-lt"/>
                  <a:ea typeface="+mn-ea"/>
                  <a:cs typeface="+mn-ea"/>
                  <a:sym typeface="+mn-lt"/>
                </a:rPr>
                <a:t>模仿</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DX11</a:t>
              </a:r>
              <a:r>
                <a:rPr lang="zh-CN" altLang="en-US" dirty="0">
                  <a:solidFill>
                    <a:schemeClr val="tx1">
                      <a:lumMod val="85000"/>
                      <a:lumOff val="15000"/>
                    </a:schemeClr>
                  </a:solidFill>
                  <a:latin typeface="+mn-lt"/>
                  <a:ea typeface="+mn-ea"/>
                  <a:cs typeface="+mn-ea"/>
                  <a:sym typeface="+mn-lt"/>
                </a:rPr>
                <a:t>的</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API</a:t>
              </a:r>
              <a:r>
                <a:rPr lang="zh-CN" altLang="en-US" dirty="0">
                  <a:solidFill>
                    <a:schemeClr val="tx1">
                      <a:lumMod val="85000"/>
                      <a:lumOff val="15000"/>
                    </a:schemeClr>
                  </a:solidFill>
                  <a:latin typeface="+mn-lt"/>
                  <a:ea typeface="+mn-ea"/>
                  <a:cs typeface="+mn-ea"/>
                  <a:sym typeface="+mn-lt"/>
                </a:rPr>
                <a:t>进行抽象设计。比如：</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DX11</a:t>
              </a:r>
              <a:r>
                <a:rPr lang="zh-CN" altLang="en-US" dirty="0">
                  <a:solidFill>
                    <a:schemeClr val="tx1">
                      <a:lumMod val="85000"/>
                      <a:lumOff val="15000"/>
                    </a:schemeClr>
                  </a:solidFill>
                  <a:latin typeface="+mn-lt"/>
                  <a:ea typeface="+mn-ea"/>
                  <a:cs typeface="+mn-ea"/>
                  <a:sym typeface="+mn-lt"/>
                </a:rPr>
                <a:t>的大部分调用是通过</a:t>
              </a:r>
              <a:r>
                <a:rPr lang="en-US" altLang="zh-CN" dirty="0">
                  <a:solidFill>
                    <a:schemeClr val="tx1">
                      <a:lumMod val="85000"/>
                      <a:lumOff val="15000"/>
                    </a:schemeClr>
                  </a:solidFill>
                  <a:latin typeface="+mn-lt"/>
                  <a:ea typeface="+mn-ea"/>
                  <a:cs typeface="+mn-ea"/>
                  <a:sym typeface="+mn-lt"/>
                </a:rPr>
                <a:t>Device</a:t>
              </a:r>
              <a:r>
                <a:rPr lang="zh-CN" altLang="en-US" dirty="0">
                  <a:solidFill>
                    <a:schemeClr val="tx1">
                      <a:lumMod val="85000"/>
                      <a:lumOff val="15000"/>
                    </a:schemeClr>
                  </a:solidFill>
                  <a:latin typeface="+mn-lt"/>
                  <a:ea typeface="+mn-ea"/>
                  <a:cs typeface="+mn-ea"/>
                  <a:sym typeface="+mn-lt"/>
                </a:rPr>
                <a:t>对象进行各种渲染状态设置（</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VB/IB</a:t>
              </a:r>
              <a:r>
                <a:rPr lang="zh-CN" altLang="en-US" dirty="0">
                  <a:solidFill>
                    <a:schemeClr val="tx1">
                      <a:lumMod val="85000"/>
                      <a:lumOff val="15000"/>
                    </a:schemeClr>
                  </a:solidFill>
                  <a:latin typeface="+mn-lt"/>
                  <a:ea typeface="+mn-ea"/>
                  <a:cs typeface="+mn-ea"/>
                  <a:sym typeface="+mn-lt"/>
                </a:rPr>
                <a:t>、</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Textures</a:t>
              </a:r>
              <a:r>
                <a:rPr lang="zh-CN" altLang="en-US" dirty="0">
                  <a:solidFill>
                    <a:schemeClr val="tx1">
                      <a:lumMod val="85000"/>
                      <a:lumOff val="15000"/>
                    </a:schemeClr>
                  </a:solidFill>
                  <a:latin typeface="+mn-lt"/>
                  <a:ea typeface="+mn-ea"/>
                  <a:cs typeface="+mn-ea"/>
                  <a:sym typeface="+mn-lt"/>
                </a:rPr>
                <a:t>、</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Sampler</a:t>
              </a:r>
              <a:r>
                <a:rPr lang="zh-CN" altLang="en-US" dirty="0">
                  <a:solidFill>
                    <a:schemeClr val="tx1">
                      <a:lumMod val="85000"/>
                      <a:lumOff val="15000"/>
                    </a:schemeClr>
                  </a:solidFill>
                  <a:latin typeface="+mn-lt"/>
                  <a:ea typeface="+mn-ea"/>
                  <a:cs typeface="+mn-ea"/>
                  <a:sym typeface="+mn-lt"/>
                </a:rPr>
                <a:t>等），然后调用</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Draw</a:t>
              </a:r>
              <a:r>
                <a:rPr lang="zh-CN" altLang="en-US" dirty="0">
                  <a:solidFill>
                    <a:schemeClr val="tx1">
                      <a:lumMod val="85000"/>
                      <a:lumOff val="15000"/>
                    </a:schemeClr>
                  </a:solidFill>
                  <a:latin typeface="+mn-lt"/>
                  <a:ea typeface="+mn-ea"/>
                  <a:cs typeface="+mn-ea"/>
                  <a:sym typeface="+mn-lt"/>
                </a:rPr>
                <a:t>触发渲染命令，渲染器也需要模拟这种调用方式以及对象的抽象结构；</a:t>
              </a:r>
            </a:p>
            <a:p>
              <a:pPr marL="342900" indent="-342900">
                <a:buFont typeface="+mj-lt"/>
                <a:buAutoNum type="arabicPeriod"/>
              </a:pPr>
              <a:r>
                <a:rPr lang="zh-CN" altLang="en-US" dirty="0">
                  <a:solidFill>
                    <a:schemeClr val="tx1">
                      <a:lumMod val="85000"/>
                      <a:lumOff val="15000"/>
                    </a:schemeClr>
                  </a:solidFill>
                  <a:latin typeface="+mn-lt"/>
                  <a:ea typeface="+mn-ea"/>
                  <a:cs typeface="+mn-ea"/>
                  <a:sym typeface="+mn-lt"/>
                </a:rPr>
                <a:t>仿照硬件的图形管线进行设计模仿现代</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GPU</a:t>
              </a:r>
              <a:r>
                <a:rPr lang="zh-CN" altLang="en-US" dirty="0">
                  <a:solidFill>
                    <a:schemeClr val="tx1">
                      <a:lumMod val="85000"/>
                      <a:lumOff val="15000"/>
                    </a:schemeClr>
                  </a:solidFill>
                  <a:latin typeface="+mn-lt"/>
                  <a:ea typeface="+mn-ea"/>
                  <a:cs typeface="+mn-ea"/>
                  <a:sym typeface="+mn-lt"/>
                </a:rPr>
                <a:t>的图形管线，在软件模拟下也实现⼀个类似的管线；</a:t>
              </a:r>
            </a:p>
            <a:p>
              <a:pPr marL="342900" indent="-342900">
                <a:buFont typeface="+mj-lt"/>
                <a:buAutoNum type="arabicPeriod"/>
              </a:pPr>
              <a:r>
                <a:rPr lang="zh-CN" altLang="en-US" dirty="0">
                  <a:solidFill>
                    <a:schemeClr val="tx1">
                      <a:lumMod val="85000"/>
                      <a:lumOff val="15000"/>
                    </a:schemeClr>
                  </a:solidFill>
                  <a:latin typeface="+mn-lt"/>
                  <a:ea typeface="+mn-ea"/>
                  <a:cs typeface="+mn-ea"/>
                  <a:sym typeface="+mn-lt"/>
                </a:rPr>
                <a:t>渲染器的核心部分需要单独编译成⼀个动态库，核心部分单独⼀个工程，每个</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App</a:t>
              </a:r>
              <a:r>
                <a:rPr lang="zh-CN" altLang="en-US" dirty="0">
                  <a:solidFill>
                    <a:schemeClr val="tx1">
                      <a:lumMod val="85000"/>
                      <a:lumOff val="15000"/>
                    </a:schemeClr>
                  </a:solidFill>
                  <a:latin typeface="Cambria Math" panose="02040503050406030204" pitchFamily="18" charset="0"/>
                  <a:cs typeface="+mn-ea"/>
                  <a:sym typeface="+mn-lt"/>
                </a:rPr>
                <a:t>（</a:t>
              </a:r>
              <a:r>
                <a:rPr lang="en-US" altLang="zh-CN"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Example</a:t>
              </a:r>
              <a:r>
                <a:rPr lang="zh-CN" altLang="en-US" dirty="0">
                  <a:solidFill>
                    <a:schemeClr val="tx1">
                      <a:lumMod val="85000"/>
                      <a:lumOff val="15000"/>
                    </a:schemeClr>
                  </a:solidFill>
                  <a:latin typeface="Cambria Math" panose="02040503050406030204" pitchFamily="18" charset="0"/>
                  <a:cs typeface="+mn-ea"/>
                  <a:sym typeface="+mn-lt"/>
                </a:rPr>
                <a:t>）</a:t>
              </a:r>
              <a:r>
                <a:rPr lang="zh-CN" altLang="en-US" dirty="0">
                  <a:solidFill>
                    <a:schemeClr val="tx1">
                      <a:lumMod val="85000"/>
                      <a:lumOff val="15000"/>
                    </a:schemeClr>
                  </a:solidFill>
                  <a:latin typeface="+mn-lt"/>
                  <a:ea typeface="+mn-ea"/>
                  <a:cs typeface="+mn-ea"/>
                  <a:sym typeface="+mn-lt"/>
                </a:rPr>
                <a:t>以动态链接的方式加载核心库。</a:t>
              </a:r>
              <a:endParaRPr lang="en-US" altLang="zh-CN" dirty="0">
                <a:solidFill>
                  <a:schemeClr val="tx1">
                    <a:lumMod val="85000"/>
                    <a:lumOff val="15000"/>
                  </a:schemeClr>
                </a:solidFill>
                <a:latin typeface="+mn-lt"/>
                <a:ea typeface="+mn-ea"/>
                <a:cs typeface="+mn-ea"/>
                <a:sym typeface="+mn-lt"/>
              </a:endParaRPr>
            </a:p>
          </p:txBody>
        </p:sp>
      </p:grpSp>
      <p:grpSp>
        <p:nvGrpSpPr>
          <p:cNvPr id="23" name="组合 22"/>
          <p:cNvGrpSpPr/>
          <p:nvPr/>
        </p:nvGrpSpPr>
        <p:grpSpPr>
          <a:xfrm>
            <a:off x="853120" y="2599302"/>
            <a:ext cx="415905" cy="375324"/>
            <a:chOff x="5403758" y="4952008"/>
            <a:chExt cx="276994" cy="276994"/>
          </a:xfrm>
          <a:solidFill>
            <a:srgbClr val="5373B6"/>
          </a:solidFill>
        </p:grpSpPr>
        <p:sp>
          <p:nvSpPr>
            <p:cNvPr id="24" name="Freeform 22"/>
            <p:cNvSpPr/>
            <p:nvPr/>
          </p:nvSpPr>
          <p:spPr>
            <a:xfrm>
              <a:off x="5403758" y="4952008"/>
              <a:ext cx="276994" cy="161809"/>
            </a:xfrm>
            <a:custGeom>
              <a:avLst/>
              <a:gdLst/>
              <a:ahLst/>
              <a:cxnLst>
                <a:cxn ang="0">
                  <a:pos x="wd2" y="hd2"/>
                </a:cxn>
                <a:cxn ang="5400000">
                  <a:pos x="wd2" y="hd2"/>
                </a:cxn>
                <a:cxn ang="10800000">
                  <a:pos x="wd2" y="hd2"/>
                </a:cxn>
                <a:cxn ang="16200000">
                  <a:pos x="wd2" y="hd2"/>
                </a:cxn>
              </a:cxnLst>
              <a:rect l="0" t="0" r="r" b="b"/>
              <a:pathLst>
                <a:path w="21600" h="21600" extrusionOk="0">
                  <a:moveTo>
                    <a:pt x="18178" y="12692"/>
                  </a:moveTo>
                  <a:lnTo>
                    <a:pt x="18178" y="4637"/>
                  </a:lnTo>
                  <a:lnTo>
                    <a:pt x="15826" y="4637"/>
                  </a:lnTo>
                  <a:lnTo>
                    <a:pt x="15826" y="8664"/>
                  </a:lnTo>
                  <a:lnTo>
                    <a:pt x="10764" y="0"/>
                  </a:lnTo>
                  <a:lnTo>
                    <a:pt x="10479" y="610"/>
                  </a:lnTo>
                  <a:lnTo>
                    <a:pt x="0" y="18427"/>
                  </a:lnTo>
                  <a:lnTo>
                    <a:pt x="1853" y="21600"/>
                  </a:lnTo>
                  <a:lnTo>
                    <a:pt x="10764" y="6102"/>
                  </a:lnTo>
                  <a:lnTo>
                    <a:pt x="19747" y="21356"/>
                  </a:lnTo>
                  <a:lnTo>
                    <a:pt x="21600" y="18427"/>
                  </a:lnTo>
                  <a:lnTo>
                    <a:pt x="18178" y="12692"/>
                  </a:lnTo>
                  <a:close/>
                </a:path>
              </a:pathLst>
            </a:custGeom>
            <a:grp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25" name="Freeform 23"/>
            <p:cNvSpPr/>
            <p:nvPr/>
          </p:nvSpPr>
          <p:spPr>
            <a:xfrm>
              <a:off x="5446724" y="5027884"/>
              <a:ext cx="190148" cy="2011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211"/>
                  </a:lnTo>
                  <a:lnTo>
                    <a:pt x="0" y="21600"/>
                  </a:lnTo>
                  <a:lnTo>
                    <a:pt x="7165" y="21600"/>
                  </a:lnTo>
                  <a:lnTo>
                    <a:pt x="7165" y="12567"/>
                  </a:lnTo>
                  <a:lnTo>
                    <a:pt x="14538" y="12567"/>
                  </a:lnTo>
                  <a:lnTo>
                    <a:pt x="14538" y="21600"/>
                  </a:lnTo>
                  <a:lnTo>
                    <a:pt x="21600" y="21600"/>
                  </a:lnTo>
                  <a:lnTo>
                    <a:pt x="21600" y="10211"/>
                  </a:lnTo>
                  <a:lnTo>
                    <a:pt x="10800" y="0"/>
                  </a:lnTo>
                  <a:close/>
                </a:path>
              </a:pathLst>
            </a:custGeom>
            <a:grpFill/>
            <a:ln w="12700" cap="flat">
              <a:noFill/>
              <a:miter lim="400000"/>
            </a:ln>
            <a:effectLst/>
          </p:spPr>
          <p:txBody>
            <a:bodyPr wrap="square" lIns="45720" tIns="45720" rIns="45720" bIns="45720" numCol="1" anchor="t">
              <a:noAutofit/>
            </a:bodyPr>
            <a:lstStyle/>
            <a:p>
              <a:endParaRPr sz="900">
                <a:cs typeface="+mn-ea"/>
                <a:sym typeface="+mn-lt"/>
              </a:endParaRPr>
            </a:p>
          </p:txBody>
        </p:sp>
      </p:grpSp>
      <p:grpSp>
        <p:nvGrpSpPr>
          <p:cNvPr id="26" name="组合 25"/>
          <p:cNvGrpSpPr/>
          <p:nvPr/>
        </p:nvGrpSpPr>
        <p:grpSpPr>
          <a:xfrm>
            <a:off x="990285" y="1037610"/>
            <a:ext cx="386062" cy="339108"/>
            <a:chOff x="7630000" y="1961761"/>
            <a:chExt cx="658320" cy="578254"/>
          </a:xfrm>
          <a:solidFill>
            <a:srgbClr val="5373B6"/>
          </a:solidFill>
        </p:grpSpPr>
        <p:sp>
          <p:nvSpPr>
            <p:cNvPr id="27" name="Freeform 58"/>
            <p:cNvSpPr/>
            <p:nvPr/>
          </p:nvSpPr>
          <p:spPr>
            <a:xfrm>
              <a:off x="7813007" y="2466303"/>
              <a:ext cx="292305" cy="73712"/>
            </a:xfrm>
            <a:custGeom>
              <a:avLst/>
              <a:gdLst/>
              <a:ahLst/>
              <a:cxnLst>
                <a:cxn ang="0">
                  <a:pos x="wd2" y="hd2"/>
                </a:cxn>
                <a:cxn ang="5400000">
                  <a:pos x="wd2" y="hd2"/>
                </a:cxn>
                <a:cxn ang="10800000">
                  <a:pos x="wd2" y="hd2"/>
                </a:cxn>
                <a:cxn ang="16200000">
                  <a:pos x="wd2" y="hd2"/>
                </a:cxn>
              </a:cxnLst>
              <a:rect l="0" t="0" r="r" b="b"/>
              <a:pathLst>
                <a:path w="21600" h="21600" extrusionOk="0">
                  <a:moveTo>
                    <a:pt x="19080" y="7920"/>
                  </a:moveTo>
                  <a:cubicBezTo>
                    <a:pt x="17460" y="7920"/>
                    <a:pt x="17460" y="7920"/>
                    <a:pt x="17460" y="7920"/>
                  </a:cubicBezTo>
                  <a:cubicBezTo>
                    <a:pt x="17460" y="0"/>
                    <a:pt x="17460" y="0"/>
                    <a:pt x="17460" y="0"/>
                  </a:cubicBezTo>
                  <a:cubicBezTo>
                    <a:pt x="4140" y="0"/>
                    <a:pt x="4140" y="0"/>
                    <a:pt x="4140" y="0"/>
                  </a:cubicBezTo>
                  <a:cubicBezTo>
                    <a:pt x="4140" y="7920"/>
                    <a:pt x="4140" y="7920"/>
                    <a:pt x="4140" y="7920"/>
                  </a:cubicBezTo>
                  <a:cubicBezTo>
                    <a:pt x="2520" y="7920"/>
                    <a:pt x="2520" y="7920"/>
                    <a:pt x="2520" y="7920"/>
                  </a:cubicBezTo>
                  <a:cubicBezTo>
                    <a:pt x="1080" y="7920"/>
                    <a:pt x="0" y="14400"/>
                    <a:pt x="0" y="21600"/>
                  </a:cubicBezTo>
                  <a:cubicBezTo>
                    <a:pt x="21600" y="21600"/>
                    <a:pt x="21600" y="21600"/>
                    <a:pt x="21600" y="21600"/>
                  </a:cubicBezTo>
                  <a:cubicBezTo>
                    <a:pt x="21600" y="14400"/>
                    <a:pt x="20520" y="7920"/>
                    <a:pt x="19080" y="7920"/>
                  </a:cubicBezTo>
                  <a:close/>
                </a:path>
              </a:pathLst>
            </a:custGeom>
            <a:grp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28" name="Freeform 59"/>
            <p:cNvSpPr/>
            <p:nvPr/>
          </p:nvSpPr>
          <p:spPr>
            <a:xfrm>
              <a:off x="7630000" y="1961761"/>
              <a:ext cx="658320" cy="490563"/>
            </a:xfrm>
            <a:custGeom>
              <a:avLst/>
              <a:gdLst/>
              <a:ahLst/>
              <a:cxnLst>
                <a:cxn ang="0">
                  <a:pos x="wd2" y="hd2"/>
                </a:cxn>
                <a:cxn ang="5400000">
                  <a:pos x="wd2" y="hd2"/>
                </a:cxn>
                <a:cxn ang="10800000">
                  <a:pos x="wd2" y="hd2"/>
                </a:cxn>
                <a:cxn ang="16200000">
                  <a:pos x="wd2" y="hd2"/>
                </a:cxn>
              </a:cxnLst>
              <a:rect l="0" t="0" r="r" b="b"/>
              <a:pathLst>
                <a:path w="21600" h="21600" extrusionOk="0">
                  <a:moveTo>
                    <a:pt x="20080" y="0"/>
                  </a:moveTo>
                  <a:cubicBezTo>
                    <a:pt x="1520" y="0"/>
                    <a:pt x="1520" y="0"/>
                    <a:pt x="1520" y="0"/>
                  </a:cubicBezTo>
                  <a:cubicBezTo>
                    <a:pt x="720" y="0"/>
                    <a:pt x="0" y="967"/>
                    <a:pt x="0" y="2042"/>
                  </a:cubicBezTo>
                  <a:cubicBezTo>
                    <a:pt x="0" y="19666"/>
                    <a:pt x="0" y="19666"/>
                    <a:pt x="0" y="19666"/>
                  </a:cubicBezTo>
                  <a:cubicBezTo>
                    <a:pt x="0" y="20740"/>
                    <a:pt x="720" y="21600"/>
                    <a:pt x="1520" y="21600"/>
                  </a:cubicBezTo>
                  <a:cubicBezTo>
                    <a:pt x="20080" y="21600"/>
                    <a:pt x="20080" y="21600"/>
                    <a:pt x="20080" y="21600"/>
                  </a:cubicBezTo>
                  <a:cubicBezTo>
                    <a:pt x="20880" y="21600"/>
                    <a:pt x="21600" y="20740"/>
                    <a:pt x="21600" y="19666"/>
                  </a:cubicBezTo>
                  <a:cubicBezTo>
                    <a:pt x="21600" y="2042"/>
                    <a:pt x="21600" y="2042"/>
                    <a:pt x="21600" y="2042"/>
                  </a:cubicBezTo>
                  <a:cubicBezTo>
                    <a:pt x="21600" y="967"/>
                    <a:pt x="20880" y="0"/>
                    <a:pt x="20080" y="0"/>
                  </a:cubicBezTo>
                  <a:close/>
                  <a:moveTo>
                    <a:pt x="10800" y="19666"/>
                  </a:moveTo>
                  <a:cubicBezTo>
                    <a:pt x="10480" y="19666"/>
                    <a:pt x="10240" y="19343"/>
                    <a:pt x="10240" y="18913"/>
                  </a:cubicBezTo>
                  <a:cubicBezTo>
                    <a:pt x="10240" y="18484"/>
                    <a:pt x="10480" y="18161"/>
                    <a:pt x="10800" y="18161"/>
                  </a:cubicBezTo>
                  <a:cubicBezTo>
                    <a:pt x="11120" y="18161"/>
                    <a:pt x="11360" y="18484"/>
                    <a:pt x="11360" y="18913"/>
                  </a:cubicBezTo>
                  <a:cubicBezTo>
                    <a:pt x="11360" y="19343"/>
                    <a:pt x="11120" y="19666"/>
                    <a:pt x="10800" y="19666"/>
                  </a:cubicBezTo>
                  <a:close/>
                  <a:moveTo>
                    <a:pt x="20320" y="15690"/>
                  </a:moveTo>
                  <a:cubicBezTo>
                    <a:pt x="20320" y="15797"/>
                    <a:pt x="20240" y="15904"/>
                    <a:pt x="20160" y="15904"/>
                  </a:cubicBezTo>
                  <a:cubicBezTo>
                    <a:pt x="1440" y="15904"/>
                    <a:pt x="1440" y="15904"/>
                    <a:pt x="1440" y="15904"/>
                  </a:cubicBezTo>
                  <a:cubicBezTo>
                    <a:pt x="1360" y="15904"/>
                    <a:pt x="1280" y="15797"/>
                    <a:pt x="1280" y="15690"/>
                  </a:cubicBezTo>
                  <a:cubicBezTo>
                    <a:pt x="1280" y="2149"/>
                    <a:pt x="1280" y="2149"/>
                    <a:pt x="1280" y="2149"/>
                  </a:cubicBezTo>
                  <a:cubicBezTo>
                    <a:pt x="1280" y="2042"/>
                    <a:pt x="1360" y="1934"/>
                    <a:pt x="1440" y="1934"/>
                  </a:cubicBezTo>
                  <a:cubicBezTo>
                    <a:pt x="20160" y="1934"/>
                    <a:pt x="20160" y="1934"/>
                    <a:pt x="20160" y="1934"/>
                  </a:cubicBezTo>
                  <a:cubicBezTo>
                    <a:pt x="20240" y="1934"/>
                    <a:pt x="20320" y="2042"/>
                    <a:pt x="20320" y="2149"/>
                  </a:cubicBezTo>
                  <a:lnTo>
                    <a:pt x="20320" y="15690"/>
                  </a:lnTo>
                  <a:close/>
                </a:path>
              </a:pathLst>
            </a:custGeom>
            <a:grp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29" name="Freeform 60"/>
            <p:cNvSpPr/>
            <p:nvPr/>
          </p:nvSpPr>
          <p:spPr>
            <a:xfrm>
              <a:off x="7863747" y="2115037"/>
              <a:ext cx="190825" cy="78127"/>
            </a:xfrm>
            <a:custGeom>
              <a:avLst/>
              <a:gdLst/>
              <a:ahLst/>
              <a:cxnLst>
                <a:cxn ang="0">
                  <a:pos x="wd2" y="hd2"/>
                </a:cxn>
                <a:cxn ang="5400000">
                  <a:pos x="wd2" y="hd2"/>
                </a:cxn>
                <a:cxn ang="10800000">
                  <a:pos x="wd2" y="hd2"/>
                </a:cxn>
                <a:cxn ang="16200000">
                  <a:pos x="wd2" y="hd2"/>
                </a:cxn>
              </a:cxnLst>
              <a:rect l="0" t="0" r="r" b="b"/>
              <a:pathLst>
                <a:path w="21060" h="18189" extrusionOk="0">
                  <a:moveTo>
                    <a:pt x="810" y="8526"/>
                  </a:moveTo>
                  <a:cubicBezTo>
                    <a:pt x="-270" y="10800"/>
                    <a:pt x="-270" y="14211"/>
                    <a:pt x="810" y="16484"/>
                  </a:cubicBezTo>
                  <a:cubicBezTo>
                    <a:pt x="1350" y="17621"/>
                    <a:pt x="1890" y="18190"/>
                    <a:pt x="2700" y="18190"/>
                  </a:cubicBezTo>
                  <a:cubicBezTo>
                    <a:pt x="3240" y="18190"/>
                    <a:pt x="4050" y="17621"/>
                    <a:pt x="4590" y="16484"/>
                  </a:cubicBezTo>
                  <a:cubicBezTo>
                    <a:pt x="7830" y="9663"/>
                    <a:pt x="13230" y="9663"/>
                    <a:pt x="16470" y="16484"/>
                  </a:cubicBezTo>
                  <a:cubicBezTo>
                    <a:pt x="17550" y="18758"/>
                    <a:pt x="19170" y="18758"/>
                    <a:pt x="20250" y="16484"/>
                  </a:cubicBezTo>
                  <a:cubicBezTo>
                    <a:pt x="21330" y="14211"/>
                    <a:pt x="21330" y="10800"/>
                    <a:pt x="20250" y="8526"/>
                  </a:cubicBezTo>
                  <a:cubicBezTo>
                    <a:pt x="14850" y="-2842"/>
                    <a:pt x="6210" y="-2842"/>
                    <a:pt x="810" y="8526"/>
                  </a:cubicBezTo>
                  <a:close/>
                </a:path>
              </a:pathLst>
            </a:custGeom>
            <a:grp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30" name="Freeform 61"/>
            <p:cNvSpPr/>
            <p:nvPr/>
          </p:nvSpPr>
          <p:spPr>
            <a:xfrm>
              <a:off x="7805283" y="2035472"/>
              <a:ext cx="307754" cy="99856"/>
            </a:xfrm>
            <a:custGeom>
              <a:avLst/>
              <a:gdLst/>
              <a:ahLst/>
              <a:cxnLst>
                <a:cxn ang="0">
                  <a:pos x="wd2" y="hd2"/>
                </a:cxn>
                <a:cxn ang="5400000">
                  <a:pos x="wd2" y="hd2"/>
                </a:cxn>
                <a:cxn ang="10800000">
                  <a:pos x="wd2" y="hd2"/>
                </a:cxn>
                <a:cxn ang="16200000">
                  <a:pos x="wd2" y="hd2"/>
                </a:cxn>
              </a:cxnLst>
              <a:rect l="0" t="0" r="r" b="b"/>
              <a:pathLst>
                <a:path w="21262" h="21214" extrusionOk="0">
                  <a:moveTo>
                    <a:pt x="10631" y="0"/>
                  </a:moveTo>
                  <a:cubicBezTo>
                    <a:pt x="6750" y="0"/>
                    <a:pt x="3206" y="4114"/>
                    <a:pt x="506" y="12343"/>
                  </a:cubicBezTo>
                  <a:cubicBezTo>
                    <a:pt x="-169" y="14400"/>
                    <a:pt x="-169" y="18000"/>
                    <a:pt x="506" y="20057"/>
                  </a:cubicBezTo>
                  <a:cubicBezTo>
                    <a:pt x="1181" y="21600"/>
                    <a:pt x="2194" y="21600"/>
                    <a:pt x="2869" y="20057"/>
                  </a:cubicBezTo>
                  <a:cubicBezTo>
                    <a:pt x="4894" y="13371"/>
                    <a:pt x="7762" y="10286"/>
                    <a:pt x="10631" y="10286"/>
                  </a:cubicBezTo>
                  <a:cubicBezTo>
                    <a:pt x="13500" y="10286"/>
                    <a:pt x="16200" y="13371"/>
                    <a:pt x="18393" y="20057"/>
                  </a:cubicBezTo>
                  <a:cubicBezTo>
                    <a:pt x="18731" y="21086"/>
                    <a:pt x="19068" y="21086"/>
                    <a:pt x="19575" y="21086"/>
                  </a:cubicBezTo>
                  <a:cubicBezTo>
                    <a:pt x="19912" y="21086"/>
                    <a:pt x="20418" y="21086"/>
                    <a:pt x="20756" y="20057"/>
                  </a:cubicBezTo>
                  <a:cubicBezTo>
                    <a:pt x="21431" y="18000"/>
                    <a:pt x="21431" y="14400"/>
                    <a:pt x="20756" y="12343"/>
                  </a:cubicBezTo>
                  <a:cubicBezTo>
                    <a:pt x="18056" y="4114"/>
                    <a:pt x="14512" y="0"/>
                    <a:pt x="10631" y="0"/>
                  </a:cubicBezTo>
                  <a:close/>
                </a:path>
              </a:pathLst>
            </a:custGeom>
            <a:grp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31" name="Freeform 62"/>
            <p:cNvSpPr/>
            <p:nvPr/>
          </p:nvSpPr>
          <p:spPr>
            <a:xfrm>
              <a:off x="7923462" y="2206869"/>
              <a:ext cx="76478" cy="72788"/>
            </a:xfrm>
            <a:custGeom>
              <a:avLst/>
              <a:gdLst/>
              <a:ahLst/>
              <a:cxnLst>
                <a:cxn ang="0">
                  <a:pos x="wd2" y="hd2"/>
                </a:cxn>
                <a:cxn ang="5400000">
                  <a:pos x="wd2" y="hd2"/>
                </a:cxn>
                <a:cxn ang="10800000">
                  <a:pos x="wd2" y="hd2"/>
                </a:cxn>
                <a:cxn ang="16200000">
                  <a:pos x="wd2" y="hd2"/>
                </a:cxn>
              </a:cxnLst>
              <a:rect l="0" t="0" r="r" b="b"/>
              <a:pathLst>
                <a:path w="19694" h="19636" extrusionOk="0">
                  <a:moveTo>
                    <a:pt x="2859" y="2945"/>
                  </a:moveTo>
                  <a:cubicBezTo>
                    <a:pt x="-953" y="6873"/>
                    <a:pt x="-953" y="12763"/>
                    <a:pt x="2859" y="16691"/>
                  </a:cubicBezTo>
                  <a:cubicBezTo>
                    <a:pt x="6671" y="20618"/>
                    <a:pt x="13023" y="20618"/>
                    <a:pt x="16835" y="16691"/>
                  </a:cubicBezTo>
                  <a:cubicBezTo>
                    <a:pt x="20647" y="12763"/>
                    <a:pt x="20647" y="6873"/>
                    <a:pt x="16835" y="2945"/>
                  </a:cubicBezTo>
                  <a:cubicBezTo>
                    <a:pt x="13023" y="-982"/>
                    <a:pt x="6671" y="-982"/>
                    <a:pt x="2859" y="2945"/>
                  </a:cubicBezTo>
                  <a:close/>
                </a:path>
              </a:pathLst>
            </a:custGeom>
            <a:grpFill/>
            <a:ln w="12700" cap="flat">
              <a:noFill/>
              <a:miter lim="400000"/>
            </a:ln>
            <a:effectLst/>
          </p:spPr>
          <p:txBody>
            <a:bodyPr wrap="square" lIns="45720" tIns="45720" rIns="45720" bIns="45720" numCol="1" anchor="t">
              <a:noAutofit/>
            </a:bodyPr>
            <a:lstStyle/>
            <a:p>
              <a:endParaRPr sz="900">
                <a:cs typeface="+mn-ea"/>
                <a:sym typeface="+mn-lt"/>
              </a:endParaRPr>
            </a:p>
          </p:txBody>
        </p:sp>
      </p:grpSp>
      <p:sp>
        <p:nvSpPr>
          <p:cNvPr id="2" name="文本框 1">
            <a:extLst>
              <a:ext uri="{FF2B5EF4-FFF2-40B4-BE49-F238E27FC236}">
                <a16:creationId xmlns:a16="http://schemas.microsoft.com/office/drawing/2014/main" id="{AC5F0923-B555-4FDF-99D7-64A64E67964E}"/>
              </a:ext>
            </a:extLst>
          </p:cNvPr>
          <p:cNvSpPr txBox="1"/>
          <p:nvPr/>
        </p:nvSpPr>
        <p:spPr>
          <a:xfrm>
            <a:off x="3576068" y="6269277"/>
            <a:ext cx="5285983" cy="369332"/>
          </a:xfrm>
          <a:prstGeom prst="rect">
            <a:avLst/>
          </a:prstGeom>
          <a:noFill/>
        </p:spPr>
        <p:txBody>
          <a:bodyPr wrap="square" rtlCol="0">
            <a:spAutoFit/>
          </a:bodyPr>
          <a:lstStyle/>
          <a:p>
            <a:pPr algn="ctr"/>
            <a:r>
              <a:rPr lang="zh-CN" altLang="en-US" dirty="0"/>
              <a:t>完成度：</a:t>
            </a:r>
            <a:r>
              <a:rPr lang="en-US" altLang="zh-CN" dirty="0">
                <a:solidFill>
                  <a:srgbClr val="FF0000"/>
                </a:solidFill>
              </a:rPr>
              <a:t>92.3%</a:t>
            </a:r>
            <a:endParaRPr lang="zh-CN" altLang="en-US"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E9880E1-CF90-4996-BA58-7D91AA6FDE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45" t="4546" r="4545" b="4546"/>
          <a:stretch/>
        </p:blipFill>
        <p:spPr>
          <a:xfrm>
            <a:off x="0" y="0"/>
            <a:ext cx="12192000" cy="6858000"/>
          </a:xfrm>
          <a:prstGeom prst="rect">
            <a:avLst/>
          </a:prstGeom>
        </p:spPr>
      </p:pic>
      <p:sp>
        <p:nvSpPr>
          <p:cNvPr id="30" name="文本框 29"/>
          <p:cNvSpPr txBox="1"/>
          <p:nvPr/>
        </p:nvSpPr>
        <p:spPr>
          <a:xfrm>
            <a:off x="3187699" y="1821440"/>
            <a:ext cx="5842002" cy="1077218"/>
          </a:xfrm>
          <a:prstGeom prst="rect">
            <a:avLst/>
          </a:prstGeom>
          <a:noFill/>
        </p:spPr>
        <p:txBody>
          <a:bodyPr wrap="square" rtlCol="0">
            <a:spAutoFit/>
          </a:bodyPr>
          <a:lstStyle/>
          <a:p>
            <a:pPr algn="ctr"/>
            <a:r>
              <a:rPr lang="en-US" altLang="zh-CN" sz="6400" dirty="0">
                <a:solidFill>
                  <a:srgbClr val="7EC6F2"/>
                </a:solidFill>
                <a:cs typeface="+mn-ea"/>
                <a:sym typeface="+mn-lt"/>
              </a:rPr>
              <a:t>PART  02</a:t>
            </a:r>
            <a:endParaRPr lang="zh-CN" altLang="en-US" sz="6400" dirty="0">
              <a:solidFill>
                <a:srgbClr val="7EC6F2"/>
              </a:solidFill>
              <a:cs typeface="+mn-ea"/>
              <a:sym typeface="+mn-lt"/>
            </a:endParaRPr>
          </a:p>
        </p:txBody>
      </p:sp>
      <p:sp>
        <p:nvSpPr>
          <p:cNvPr id="31" name="文本框 30"/>
          <p:cNvSpPr txBox="1"/>
          <p:nvPr/>
        </p:nvSpPr>
        <p:spPr>
          <a:xfrm>
            <a:off x="3410504" y="3362246"/>
            <a:ext cx="5370991" cy="969496"/>
          </a:xfrm>
          <a:prstGeom prst="rect">
            <a:avLst/>
          </a:prstGeom>
          <a:noFill/>
        </p:spPr>
        <p:txBody>
          <a:bodyPr wrap="square" rtlCol="0">
            <a:spAutoFit/>
          </a:bodyPr>
          <a:lstStyle>
            <a:defPPr>
              <a:defRPr lang="zh-CN"/>
            </a:defPPr>
            <a:lvl1pPr algn="dist">
              <a:defRPr sz="6200">
                <a:solidFill>
                  <a:schemeClr val="tx1">
                    <a:lumMod val="65000"/>
                    <a:lumOff val="35000"/>
                  </a:schemeClr>
                </a:solidFill>
                <a:latin typeface="Noto Sans S Chinese Medium" panose="020B0600000000000000" pitchFamily="34" charset="-122"/>
                <a:ea typeface="Noto Sans S Chinese Medium" panose="020B0600000000000000" pitchFamily="34" charset="-122"/>
                <a:cs typeface="胡晓波男神体" panose="02010600030101010101" pitchFamily="2" charset="-122"/>
              </a:defRPr>
            </a:lvl1pPr>
          </a:lstStyle>
          <a:p>
            <a:r>
              <a:rPr lang="zh-CN" altLang="en-US" sz="5700" dirty="0">
                <a:solidFill>
                  <a:schemeClr val="tx1">
                    <a:lumMod val="75000"/>
                    <a:lumOff val="25000"/>
                  </a:schemeClr>
                </a:solidFill>
                <a:latin typeface="+mn-lt"/>
                <a:ea typeface="+mn-ea"/>
                <a:cs typeface="+mn-ea"/>
                <a:sym typeface="+mn-lt"/>
              </a:rPr>
              <a:t>整体架构设计</a:t>
            </a:r>
          </a:p>
        </p:txBody>
      </p:sp>
      <p:cxnSp>
        <p:nvCxnSpPr>
          <p:cNvPr id="33" name="直接连接符 32"/>
          <p:cNvCxnSpPr/>
          <p:nvPr/>
        </p:nvCxnSpPr>
        <p:spPr>
          <a:xfrm>
            <a:off x="5772000" y="4961326"/>
            <a:ext cx="648000" cy="0"/>
          </a:xfrm>
          <a:prstGeom prst="line">
            <a:avLst/>
          </a:prstGeom>
          <a:ln w="38100">
            <a:solidFill>
              <a:srgbClr val="7EC6F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680" y="1398009"/>
            <a:ext cx="3892822" cy="4508689"/>
            <a:chOff x="825725" y="1590074"/>
            <a:chExt cx="3892822" cy="4508689"/>
          </a:xfrm>
        </p:grpSpPr>
        <p:sp>
          <p:nvSpPr>
            <p:cNvPr id="8" name="圆角矩形 7"/>
            <p:cNvSpPr/>
            <p:nvPr/>
          </p:nvSpPr>
          <p:spPr>
            <a:xfrm>
              <a:off x="4658313" y="1590074"/>
              <a:ext cx="60234" cy="729943"/>
            </a:xfrm>
            <a:prstGeom prst="roundRect">
              <a:avLst>
                <a:gd name="adj" fmla="val 50000"/>
              </a:avLst>
            </a:prstGeom>
            <a:solidFill>
              <a:srgbClr val="91C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圆角矩形 20"/>
            <p:cNvSpPr/>
            <p:nvPr/>
          </p:nvSpPr>
          <p:spPr>
            <a:xfrm>
              <a:off x="4658313" y="2785783"/>
              <a:ext cx="60234" cy="729943"/>
            </a:xfrm>
            <a:prstGeom prst="roundRect">
              <a:avLst>
                <a:gd name="adj" fmla="val 50000"/>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圆角矩形 21"/>
            <p:cNvSpPr/>
            <p:nvPr/>
          </p:nvSpPr>
          <p:spPr>
            <a:xfrm>
              <a:off x="4658313" y="4149190"/>
              <a:ext cx="60234" cy="729943"/>
            </a:xfrm>
            <a:prstGeom prst="roundRect">
              <a:avLst>
                <a:gd name="adj" fmla="val 50000"/>
              </a:avLst>
            </a:prstGeom>
            <a:solidFill>
              <a:srgbClr val="91C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圆角矩形 22"/>
            <p:cNvSpPr/>
            <p:nvPr/>
          </p:nvSpPr>
          <p:spPr>
            <a:xfrm>
              <a:off x="4658313" y="5368820"/>
              <a:ext cx="60234" cy="729943"/>
            </a:xfrm>
            <a:prstGeom prst="roundRect">
              <a:avLst>
                <a:gd name="adj" fmla="val 50000"/>
              </a:avLst>
            </a:prstGeom>
            <a:solidFill>
              <a:srgbClr val="5B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3169781" y="1753982"/>
              <a:ext cx="838656" cy="838656"/>
            </a:xfrm>
            <a:prstGeom prst="ellipse">
              <a:avLst/>
            </a:prstGeom>
            <a:solidFill>
              <a:srgbClr val="91C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3456019" y="2790748"/>
              <a:ext cx="838656" cy="838656"/>
            </a:xfrm>
            <a:prstGeom prst="ellipse">
              <a:avLst/>
            </a:prstGeom>
            <a:solidFill>
              <a:srgbClr val="5B84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3343194" y="3989984"/>
              <a:ext cx="838656" cy="838656"/>
            </a:xfrm>
            <a:prstGeom prst="ellipse">
              <a:avLst/>
            </a:prstGeom>
            <a:solidFill>
              <a:srgbClr val="91C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3169781" y="5100434"/>
              <a:ext cx="838656" cy="838656"/>
            </a:xfrm>
            <a:prstGeom prst="ellipse">
              <a:avLst/>
            </a:prstGeom>
            <a:solidFill>
              <a:srgbClr val="5B84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3" name="直接连接符 22"/>
            <p:cNvCxnSpPr>
              <a:endCxn id="19" idx="3"/>
            </p:cNvCxnSpPr>
            <p:nvPr/>
          </p:nvCxnSpPr>
          <p:spPr>
            <a:xfrm flipV="1">
              <a:off x="2019980" y="2469820"/>
              <a:ext cx="1272619" cy="799288"/>
            </a:xfrm>
            <a:prstGeom prst="line">
              <a:avLst/>
            </a:prstGeom>
            <a:ln w="28575">
              <a:solidFill>
                <a:srgbClr val="91CEF4"/>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280025" y="4071477"/>
              <a:ext cx="1622727" cy="399644"/>
            </a:xfrm>
            <a:prstGeom prst="line">
              <a:avLst/>
            </a:prstGeom>
            <a:ln w="28575">
              <a:solidFill>
                <a:srgbClr val="91CEF4"/>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019980" y="4423964"/>
              <a:ext cx="1272619" cy="799288"/>
            </a:xfrm>
            <a:prstGeom prst="line">
              <a:avLst/>
            </a:prstGeom>
            <a:ln w="28575">
              <a:solidFill>
                <a:srgbClr val="91CEF4"/>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280025" y="3228516"/>
              <a:ext cx="1622727" cy="399644"/>
            </a:xfrm>
            <a:prstGeom prst="line">
              <a:avLst/>
            </a:prstGeom>
            <a:ln w="28575">
              <a:solidFill>
                <a:srgbClr val="91CEF4"/>
              </a:solidFill>
              <a:prstDash val="sysDot"/>
            </a:ln>
            <a:effectLst/>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825725" y="3091761"/>
              <a:ext cx="1480457" cy="1480457"/>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955380" y="3221205"/>
              <a:ext cx="1217613" cy="12176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33069" y="3440302"/>
              <a:ext cx="1068555" cy="830997"/>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ctr"/>
              <a:r>
                <a:rPr lang="zh-CN" altLang="en-US" sz="2400" dirty="0">
                  <a:solidFill>
                    <a:schemeClr val="tx1">
                      <a:lumMod val="85000"/>
                      <a:lumOff val="15000"/>
                    </a:schemeClr>
                  </a:solidFill>
                  <a:latin typeface="+mn-lt"/>
                  <a:ea typeface="+mn-ea"/>
                  <a:cs typeface="+mn-ea"/>
                  <a:sym typeface="+mn-lt"/>
                </a:rPr>
                <a:t>程序划分</a:t>
              </a:r>
              <a:endParaRPr lang="en-US" altLang="zh-CN" sz="2400" dirty="0">
                <a:solidFill>
                  <a:schemeClr val="tx1">
                    <a:lumMod val="85000"/>
                    <a:lumOff val="15000"/>
                  </a:schemeClr>
                </a:solidFill>
                <a:latin typeface="+mn-lt"/>
                <a:ea typeface="+mn-ea"/>
                <a:cs typeface="+mn-ea"/>
                <a:sym typeface="+mn-lt"/>
              </a:endParaRPr>
            </a:p>
          </p:txBody>
        </p:sp>
        <p:grpSp>
          <p:nvGrpSpPr>
            <p:cNvPr id="36" name="组合 35"/>
            <p:cNvGrpSpPr/>
            <p:nvPr/>
          </p:nvGrpSpPr>
          <p:grpSpPr>
            <a:xfrm>
              <a:off x="3437345" y="5357762"/>
              <a:ext cx="324000" cy="324000"/>
              <a:chOff x="8853701" y="4032898"/>
              <a:chExt cx="398120" cy="398120"/>
            </a:xfrm>
          </p:grpSpPr>
          <p:sp>
            <p:nvSpPr>
              <p:cNvPr id="37" name="Freeform 51"/>
              <p:cNvSpPr/>
              <p:nvPr/>
            </p:nvSpPr>
            <p:spPr>
              <a:xfrm>
                <a:off x="8853701" y="4032898"/>
                <a:ext cx="398120" cy="398120"/>
              </a:xfrm>
              <a:custGeom>
                <a:avLst/>
                <a:gdLst/>
                <a:ahLst/>
                <a:cxnLst>
                  <a:cxn ang="0">
                    <a:pos x="wd2" y="hd2"/>
                  </a:cxn>
                  <a:cxn ang="5400000">
                    <a:pos x="wd2" y="hd2"/>
                  </a:cxn>
                  <a:cxn ang="10800000">
                    <a:pos x="wd2" y="hd2"/>
                  </a:cxn>
                  <a:cxn ang="16200000">
                    <a:pos x="wd2" y="hd2"/>
                  </a:cxn>
                </a:cxnLst>
                <a:rect l="0" t="0" r="r" b="b"/>
                <a:pathLst>
                  <a:path w="21600" h="21600" extrusionOk="0">
                    <a:moveTo>
                      <a:pt x="1711" y="19889"/>
                    </a:moveTo>
                    <a:lnTo>
                      <a:pt x="1711" y="0"/>
                    </a:lnTo>
                    <a:lnTo>
                      <a:pt x="0" y="0"/>
                    </a:lnTo>
                    <a:lnTo>
                      <a:pt x="0" y="21600"/>
                    </a:lnTo>
                    <a:lnTo>
                      <a:pt x="21600" y="21600"/>
                    </a:lnTo>
                    <a:lnTo>
                      <a:pt x="21600" y="19889"/>
                    </a:lnTo>
                    <a:lnTo>
                      <a:pt x="1711" y="19889"/>
                    </a:lnTo>
                    <a:close/>
                  </a:path>
                </a:pathLst>
              </a:cu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38" name="Freeform 52"/>
              <p:cNvSpPr/>
              <p:nvPr/>
            </p:nvSpPr>
            <p:spPr>
              <a:xfrm>
                <a:off x="8916769" y="4101222"/>
                <a:ext cx="335051" cy="229937"/>
              </a:xfrm>
              <a:custGeom>
                <a:avLst/>
                <a:gdLst/>
                <a:ahLst/>
                <a:cxnLst>
                  <a:cxn ang="0">
                    <a:pos x="wd2" y="hd2"/>
                  </a:cxn>
                  <a:cxn ang="5400000">
                    <a:pos x="wd2" y="hd2"/>
                  </a:cxn>
                  <a:cxn ang="10800000">
                    <a:pos x="wd2" y="hd2"/>
                  </a:cxn>
                  <a:cxn ang="16200000">
                    <a:pos x="wd2" y="hd2"/>
                  </a:cxn>
                </a:cxnLst>
                <a:rect l="0" t="0" r="r" b="b"/>
                <a:pathLst>
                  <a:path w="21600" h="21600" extrusionOk="0">
                    <a:moveTo>
                      <a:pt x="8555" y="21600"/>
                    </a:moveTo>
                    <a:lnTo>
                      <a:pt x="17788" y="6418"/>
                    </a:lnTo>
                    <a:lnTo>
                      <a:pt x="21600" y="12837"/>
                    </a:lnTo>
                    <a:lnTo>
                      <a:pt x="21600" y="6418"/>
                    </a:lnTo>
                    <a:lnTo>
                      <a:pt x="17788" y="0"/>
                    </a:lnTo>
                    <a:lnTo>
                      <a:pt x="8555" y="15182"/>
                    </a:lnTo>
                    <a:lnTo>
                      <a:pt x="4574" y="8393"/>
                    </a:lnTo>
                    <a:lnTo>
                      <a:pt x="0" y="8393"/>
                    </a:lnTo>
                    <a:lnTo>
                      <a:pt x="0" y="12837"/>
                    </a:lnTo>
                    <a:lnTo>
                      <a:pt x="3219" y="12837"/>
                    </a:lnTo>
                    <a:lnTo>
                      <a:pt x="8555" y="21600"/>
                    </a:lnTo>
                    <a:close/>
                  </a:path>
                </a:pathLst>
              </a:cu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grpSp>
        <p:grpSp>
          <p:nvGrpSpPr>
            <p:cNvPr id="39" name="组合 38"/>
            <p:cNvGrpSpPr/>
            <p:nvPr/>
          </p:nvGrpSpPr>
          <p:grpSpPr>
            <a:xfrm>
              <a:off x="3682135" y="3042007"/>
              <a:ext cx="396805" cy="304830"/>
              <a:chOff x="6817121" y="4159230"/>
              <a:chExt cx="396805" cy="304830"/>
            </a:xfrm>
          </p:grpSpPr>
          <p:sp>
            <p:nvSpPr>
              <p:cNvPr id="40" name="Rectangle 58"/>
              <p:cNvSpPr/>
              <p:nvPr/>
            </p:nvSpPr>
            <p:spPr>
              <a:xfrm>
                <a:off x="6817121" y="4432525"/>
                <a:ext cx="396805" cy="3153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42" name="Rectangle 59"/>
              <p:cNvSpPr/>
              <p:nvPr/>
            </p:nvSpPr>
            <p:spPr>
              <a:xfrm>
                <a:off x="6968223" y="4159230"/>
                <a:ext cx="93288" cy="243076"/>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48" name="Rectangle 60"/>
              <p:cNvSpPr/>
              <p:nvPr/>
            </p:nvSpPr>
            <p:spPr>
              <a:xfrm>
                <a:off x="6853911" y="4249890"/>
                <a:ext cx="93288" cy="152416"/>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49" name="Rectangle 61"/>
              <p:cNvSpPr/>
              <p:nvPr/>
            </p:nvSpPr>
            <p:spPr>
              <a:xfrm>
                <a:off x="7083848" y="4311645"/>
                <a:ext cx="93289" cy="90661"/>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grpSp>
        <p:grpSp>
          <p:nvGrpSpPr>
            <p:cNvPr id="50" name="组合 49"/>
            <p:cNvGrpSpPr/>
            <p:nvPr/>
          </p:nvGrpSpPr>
          <p:grpSpPr>
            <a:xfrm>
              <a:off x="3588862" y="4242549"/>
              <a:ext cx="360000" cy="360001"/>
              <a:chOff x="5848808" y="3836691"/>
              <a:chExt cx="398120" cy="398121"/>
            </a:xfrm>
          </p:grpSpPr>
          <p:sp>
            <p:nvSpPr>
              <p:cNvPr id="51" name="Freeform 62"/>
              <p:cNvSpPr/>
              <p:nvPr/>
            </p:nvSpPr>
            <p:spPr>
              <a:xfrm>
                <a:off x="5848808" y="3836692"/>
                <a:ext cx="366585" cy="398120"/>
              </a:xfrm>
              <a:custGeom>
                <a:avLst/>
                <a:gdLst/>
                <a:ahLst/>
                <a:cxnLst>
                  <a:cxn ang="0">
                    <a:pos x="wd2" y="hd2"/>
                  </a:cxn>
                  <a:cxn ang="5400000">
                    <a:pos x="wd2" y="hd2"/>
                  </a:cxn>
                  <a:cxn ang="10800000">
                    <a:pos x="wd2" y="hd2"/>
                  </a:cxn>
                  <a:cxn ang="16200000">
                    <a:pos x="wd2" y="hd2"/>
                  </a:cxn>
                </a:cxnLst>
                <a:rect l="0" t="0" r="r" b="b"/>
                <a:pathLst>
                  <a:path w="21600" h="21600" extrusionOk="0">
                    <a:moveTo>
                      <a:pt x="10434" y="11981"/>
                    </a:moveTo>
                    <a:cubicBezTo>
                      <a:pt x="10434" y="2869"/>
                      <a:pt x="10434" y="2869"/>
                      <a:pt x="10434" y="2869"/>
                    </a:cubicBezTo>
                    <a:cubicBezTo>
                      <a:pt x="10434" y="0"/>
                      <a:pt x="10434" y="0"/>
                      <a:pt x="10434" y="0"/>
                    </a:cubicBezTo>
                    <a:cubicBezTo>
                      <a:pt x="10434" y="0"/>
                      <a:pt x="10434" y="0"/>
                      <a:pt x="10434" y="0"/>
                    </a:cubicBezTo>
                    <a:cubicBezTo>
                      <a:pt x="4576" y="675"/>
                      <a:pt x="0" y="5231"/>
                      <a:pt x="0" y="10800"/>
                    </a:cubicBezTo>
                    <a:cubicBezTo>
                      <a:pt x="0" y="16706"/>
                      <a:pt x="5308" y="21600"/>
                      <a:pt x="11715" y="21600"/>
                    </a:cubicBezTo>
                    <a:cubicBezTo>
                      <a:pt x="11715" y="21600"/>
                      <a:pt x="11715" y="21600"/>
                      <a:pt x="11715" y="21600"/>
                    </a:cubicBezTo>
                    <a:cubicBezTo>
                      <a:pt x="11715" y="21600"/>
                      <a:pt x="11715" y="21600"/>
                      <a:pt x="11715" y="21600"/>
                    </a:cubicBezTo>
                    <a:cubicBezTo>
                      <a:pt x="15925" y="21600"/>
                      <a:pt x="19586" y="19575"/>
                      <a:pt x="21600" y="16537"/>
                    </a:cubicBezTo>
                    <a:cubicBezTo>
                      <a:pt x="21600" y="16537"/>
                      <a:pt x="21600" y="16537"/>
                      <a:pt x="21600" y="16537"/>
                    </a:cubicBezTo>
                    <a:lnTo>
                      <a:pt x="10434" y="11981"/>
                    </a:lnTo>
                    <a:close/>
                  </a:path>
                </a:pathLst>
              </a:cu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52" name="Freeform 63"/>
              <p:cNvSpPr/>
              <p:nvPr/>
            </p:nvSpPr>
            <p:spPr>
              <a:xfrm>
                <a:off x="6069547" y="3836691"/>
                <a:ext cx="177381" cy="260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857"/>
                      <a:pt x="0" y="3857"/>
                      <a:pt x="0" y="3857"/>
                    </a:cubicBezTo>
                    <a:cubicBezTo>
                      <a:pt x="9095" y="4629"/>
                      <a:pt x="15916" y="10029"/>
                      <a:pt x="15916" y="16457"/>
                    </a:cubicBezTo>
                    <a:cubicBezTo>
                      <a:pt x="15916" y="17743"/>
                      <a:pt x="15916" y="19029"/>
                      <a:pt x="15158" y="20314"/>
                    </a:cubicBezTo>
                    <a:cubicBezTo>
                      <a:pt x="20463" y="21600"/>
                      <a:pt x="20463" y="21600"/>
                      <a:pt x="20463" y="21600"/>
                    </a:cubicBezTo>
                    <a:cubicBezTo>
                      <a:pt x="21221" y="20057"/>
                      <a:pt x="21600" y="18257"/>
                      <a:pt x="21600" y="16457"/>
                    </a:cubicBezTo>
                    <a:cubicBezTo>
                      <a:pt x="21600" y="7971"/>
                      <a:pt x="12126" y="1029"/>
                      <a:pt x="0" y="0"/>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grpSp>
        <p:grpSp>
          <p:nvGrpSpPr>
            <p:cNvPr id="53" name="组合 52"/>
            <p:cNvGrpSpPr/>
            <p:nvPr/>
          </p:nvGrpSpPr>
          <p:grpSpPr>
            <a:xfrm>
              <a:off x="3427109" y="1998610"/>
              <a:ext cx="360000" cy="360000"/>
              <a:chOff x="5672694" y="4032898"/>
              <a:chExt cx="396805" cy="398120"/>
            </a:xfrm>
          </p:grpSpPr>
          <p:sp>
            <p:nvSpPr>
              <p:cNvPr id="54" name="Freeform 64"/>
              <p:cNvSpPr/>
              <p:nvPr/>
            </p:nvSpPr>
            <p:spPr>
              <a:xfrm>
                <a:off x="5672694" y="4032898"/>
                <a:ext cx="366585" cy="398120"/>
              </a:xfrm>
              <a:custGeom>
                <a:avLst/>
                <a:gdLst/>
                <a:ahLst/>
                <a:cxnLst>
                  <a:cxn ang="0">
                    <a:pos x="wd2" y="hd2"/>
                  </a:cxn>
                  <a:cxn ang="5400000">
                    <a:pos x="wd2" y="hd2"/>
                  </a:cxn>
                  <a:cxn ang="10800000">
                    <a:pos x="wd2" y="hd2"/>
                  </a:cxn>
                  <a:cxn ang="16200000">
                    <a:pos x="wd2" y="hd2"/>
                  </a:cxn>
                </a:cxnLst>
                <a:rect l="0" t="0" r="r" b="b"/>
                <a:pathLst>
                  <a:path w="21600" h="21600" extrusionOk="0">
                    <a:moveTo>
                      <a:pt x="10434" y="11981"/>
                    </a:moveTo>
                    <a:cubicBezTo>
                      <a:pt x="10434" y="2869"/>
                      <a:pt x="10434" y="2869"/>
                      <a:pt x="10434" y="2869"/>
                    </a:cubicBezTo>
                    <a:cubicBezTo>
                      <a:pt x="10434" y="0"/>
                      <a:pt x="10434" y="0"/>
                      <a:pt x="10434" y="0"/>
                    </a:cubicBezTo>
                    <a:cubicBezTo>
                      <a:pt x="10434" y="0"/>
                      <a:pt x="10434" y="0"/>
                      <a:pt x="10434" y="0"/>
                    </a:cubicBezTo>
                    <a:cubicBezTo>
                      <a:pt x="4576" y="675"/>
                      <a:pt x="0" y="5231"/>
                      <a:pt x="0" y="10800"/>
                    </a:cubicBezTo>
                    <a:cubicBezTo>
                      <a:pt x="0" y="16706"/>
                      <a:pt x="5308" y="21600"/>
                      <a:pt x="11715" y="21600"/>
                    </a:cubicBezTo>
                    <a:cubicBezTo>
                      <a:pt x="11715" y="21600"/>
                      <a:pt x="11715" y="21600"/>
                      <a:pt x="11715" y="21600"/>
                    </a:cubicBezTo>
                    <a:cubicBezTo>
                      <a:pt x="11715" y="21600"/>
                      <a:pt x="11715" y="21600"/>
                      <a:pt x="11715" y="21600"/>
                    </a:cubicBezTo>
                    <a:cubicBezTo>
                      <a:pt x="15925" y="21600"/>
                      <a:pt x="19586" y="19575"/>
                      <a:pt x="21600" y="16537"/>
                    </a:cubicBezTo>
                    <a:cubicBezTo>
                      <a:pt x="21600" y="16537"/>
                      <a:pt x="21600" y="16537"/>
                      <a:pt x="21600" y="16537"/>
                    </a:cubicBezTo>
                    <a:lnTo>
                      <a:pt x="10434" y="11981"/>
                    </a:lnTo>
                    <a:close/>
                  </a:path>
                </a:pathLst>
              </a:cu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sp>
            <p:nvSpPr>
              <p:cNvPr id="55" name="Freeform 65"/>
              <p:cNvSpPr/>
              <p:nvPr/>
            </p:nvSpPr>
            <p:spPr>
              <a:xfrm>
                <a:off x="5893433" y="4032898"/>
                <a:ext cx="176066" cy="260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0" y="4371"/>
                      <a:pt x="0" y="4371"/>
                      <a:pt x="0" y="4371"/>
                    </a:cubicBezTo>
                    <a:cubicBezTo>
                      <a:pt x="0" y="15943"/>
                      <a:pt x="0" y="15943"/>
                      <a:pt x="0" y="15943"/>
                    </a:cubicBezTo>
                    <a:cubicBezTo>
                      <a:pt x="20084" y="21600"/>
                      <a:pt x="20084" y="21600"/>
                      <a:pt x="20084" y="21600"/>
                    </a:cubicBezTo>
                    <a:cubicBezTo>
                      <a:pt x="20084" y="21600"/>
                      <a:pt x="20084" y="21600"/>
                      <a:pt x="20084" y="21600"/>
                    </a:cubicBezTo>
                    <a:cubicBezTo>
                      <a:pt x="20084" y="21600"/>
                      <a:pt x="20084" y="21600"/>
                      <a:pt x="20084" y="21600"/>
                    </a:cubicBezTo>
                    <a:cubicBezTo>
                      <a:pt x="20084" y="21600"/>
                      <a:pt x="20084" y="21600"/>
                      <a:pt x="20084" y="21600"/>
                    </a:cubicBezTo>
                    <a:cubicBezTo>
                      <a:pt x="20463" y="21600"/>
                      <a:pt x="20463" y="21600"/>
                      <a:pt x="20463" y="21600"/>
                    </a:cubicBezTo>
                    <a:cubicBezTo>
                      <a:pt x="21221" y="20057"/>
                      <a:pt x="21600" y="18257"/>
                      <a:pt x="21600" y="16457"/>
                    </a:cubicBezTo>
                    <a:cubicBezTo>
                      <a:pt x="21600" y="7971"/>
                      <a:pt x="12126" y="1029"/>
                      <a:pt x="0" y="0"/>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a:cs typeface="+mn-ea"/>
                  <a:sym typeface="+mn-lt"/>
                </a:endParaRPr>
              </a:p>
            </p:txBody>
          </p:sp>
        </p:grpSp>
      </p:grpSp>
      <p:sp>
        <p:nvSpPr>
          <p:cNvPr id="57" name="矩形 56"/>
          <p:cNvSpPr/>
          <p:nvPr/>
        </p:nvSpPr>
        <p:spPr bwMode="auto">
          <a:xfrm>
            <a:off x="4993348" y="218270"/>
            <a:ext cx="22053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85000"/>
                    <a:lumOff val="15000"/>
                  </a:schemeClr>
                </a:solidFill>
                <a:cs typeface="+mn-ea"/>
                <a:sym typeface="+mn-lt"/>
              </a:rPr>
              <a:t>整体架构设计</a:t>
            </a:r>
          </a:p>
        </p:txBody>
      </p:sp>
      <p:grpSp>
        <p:nvGrpSpPr>
          <p:cNvPr id="12" name="组合 11"/>
          <p:cNvGrpSpPr/>
          <p:nvPr/>
        </p:nvGrpSpPr>
        <p:grpSpPr>
          <a:xfrm>
            <a:off x="4709607" y="1018941"/>
            <a:ext cx="6507451" cy="1309117"/>
            <a:chOff x="4803552" y="1567841"/>
            <a:chExt cx="6046700" cy="1309117"/>
          </a:xfrm>
        </p:grpSpPr>
        <p:sp>
          <p:nvSpPr>
            <p:cNvPr id="4" name="矩形 3"/>
            <p:cNvSpPr/>
            <p:nvPr/>
          </p:nvSpPr>
          <p:spPr>
            <a:xfrm>
              <a:off x="4812979" y="1860269"/>
              <a:ext cx="6037273" cy="1016689"/>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核心库设计为一个动态链接库</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Core.dll</a:t>
              </a:r>
              <a:r>
                <a:rPr lang="zh-CN" altLang="en-US" sz="1400" dirty="0">
                  <a:solidFill>
                    <a:schemeClr val="tx1">
                      <a:lumMod val="85000"/>
                      <a:lumOff val="15000"/>
                    </a:schemeClr>
                  </a:solidFill>
                  <a:cs typeface="+mn-ea"/>
                  <a:sym typeface="+mn-lt"/>
                </a:rPr>
                <a:t>，</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Device</a:t>
              </a:r>
              <a:r>
                <a:rPr lang="zh-CN" altLang="en-US" sz="1400" dirty="0">
                  <a:solidFill>
                    <a:schemeClr val="tx1">
                      <a:lumMod val="85000"/>
                      <a:lumOff val="15000"/>
                    </a:schemeClr>
                  </a:solidFill>
                  <a:cs typeface="+mn-ea"/>
                  <a:sym typeface="+mn-lt"/>
                </a:rPr>
                <a:t>负责资源申请，包括</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Buffer</a:t>
              </a:r>
              <a:r>
                <a:rPr lang="zh-CN" altLang="en-US" sz="1400" dirty="0">
                  <a:solidFill>
                    <a:schemeClr val="tx1">
                      <a:lumMod val="85000"/>
                      <a:lumOff val="15000"/>
                    </a:schemeClr>
                  </a:solidFill>
                  <a:latin typeface="Cambria Math" panose="02040503050406030204" pitchFamily="18" charset="0"/>
                  <a:cs typeface="+mn-ea"/>
                  <a:sym typeface="+mn-lt"/>
                </a:rPr>
                <a:t>、</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Textures</a:t>
              </a:r>
              <a:r>
                <a:rPr lang="zh-CN" altLang="en-US" sz="1400" dirty="0">
                  <a:solidFill>
                    <a:schemeClr val="tx1">
                      <a:lumMod val="85000"/>
                      <a:lumOff val="15000"/>
                    </a:schemeClr>
                  </a:solidFill>
                  <a:latin typeface="Cambria Math" panose="02040503050406030204" pitchFamily="18" charset="0"/>
                  <a:cs typeface="+mn-ea"/>
                  <a:sym typeface="+mn-lt"/>
                </a:rPr>
                <a:t>、</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Samplers</a:t>
              </a:r>
              <a:r>
                <a:rPr lang="zh-CN" altLang="en-US" sz="1400" dirty="0">
                  <a:solidFill>
                    <a:schemeClr val="tx1">
                      <a:lumMod val="85000"/>
                      <a:lumOff val="15000"/>
                    </a:schemeClr>
                  </a:solidFill>
                  <a:cs typeface="+mn-ea"/>
                  <a:sym typeface="+mn-lt"/>
                </a:rPr>
                <a:t>等；</a:t>
              </a:r>
              <a:r>
                <a:rPr lang="en-US" altLang="zh-CN" sz="14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DeviceContext</a:t>
              </a:r>
              <a:r>
                <a:rPr lang="zh-CN" altLang="en-US" sz="1400" dirty="0">
                  <a:solidFill>
                    <a:schemeClr val="tx1">
                      <a:lumMod val="85000"/>
                      <a:lumOff val="15000"/>
                    </a:schemeClr>
                  </a:solidFill>
                  <a:cs typeface="+mn-ea"/>
                  <a:sym typeface="+mn-lt"/>
                </a:rPr>
                <a:t>负责渲染状态设置，包括顶点缓存、索引缓存、</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Vertex Shader</a:t>
              </a:r>
              <a:r>
                <a:rPr lang="zh-CN" altLang="en-US" sz="1400" dirty="0">
                  <a:solidFill>
                    <a:schemeClr val="tx1">
                      <a:lumMod val="85000"/>
                      <a:lumOff val="15000"/>
                    </a:schemeClr>
                  </a:solidFill>
                  <a:cs typeface="+mn-ea"/>
                  <a:sym typeface="+mn-lt"/>
                </a:rPr>
                <a:t>和</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Pixel Shader</a:t>
              </a:r>
              <a:r>
                <a:rPr lang="zh-CN" altLang="en-US" sz="1400" dirty="0">
                  <a:solidFill>
                    <a:schemeClr val="tx1">
                      <a:lumMod val="85000"/>
                      <a:lumOff val="15000"/>
                    </a:schemeClr>
                  </a:solidFill>
                  <a:cs typeface="+mn-ea"/>
                  <a:sym typeface="+mn-lt"/>
                </a:rPr>
                <a:t>等。</a:t>
              </a:r>
            </a:p>
          </p:txBody>
        </p:sp>
        <p:sp>
          <p:nvSpPr>
            <p:cNvPr id="2" name="矩形 1"/>
            <p:cNvSpPr/>
            <p:nvPr/>
          </p:nvSpPr>
          <p:spPr>
            <a:xfrm>
              <a:off x="4803552" y="1567841"/>
              <a:ext cx="2414775" cy="369332"/>
            </a:xfrm>
            <a:prstGeom prst="rect">
              <a:avLst/>
            </a:prstGeom>
            <a:noFill/>
          </p:spPr>
          <p:txBody>
            <a:bodyPr wrap="square" rtlCol="0">
              <a:spAutoFit/>
            </a:bodyPr>
            <a:lstStyle/>
            <a:p>
              <a:r>
                <a:rPr lang="zh-CN" altLang="en-US" b="1" dirty="0">
                  <a:solidFill>
                    <a:schemeClr val="tx1">
                      <a:lumMod val="85000"/>
                      <a:lumOff val="15000"/>
                    </a:schemeClr>
                  </a:solidFill>
                  <a:cs typeface="+mn-ea"/>
                  <a:sym typeface="+mn-lt"/>
                </a:rPr>
                <a:t>核心库</a:t>
              </a:r>
              <a:endParaRPr lang="en-US" altLang="zh-CN" b="1" dirty="0">
                <a:solidFill>
                  <a:schemeClr val="tx1">
                    <a:lumMod val="85000"/>
                    <a:lumOff val="15000"/>
                  </a:schemeClr>
                </a:solidFill>
                <a:cs typeface="+mn-ea"/>
                <a:sym typeface="+mn-lt"/>
              </a:endParaRPr>
            </a:p>
          </p:txBody>
        </p:sp>
      </p:grpSp>
      <p:grpSp>
        <p:nvGrpSpPr>
          <p:cNvPr id="45" name="组合 44"/>
          <p:cNvGrpSpPr/>
          <p:nvPr/>
        </p:nvGrpSpPr>
        <p:grpSpPr>
          <a:xfrm>
            <a:off x="4709607" y="2400573"/>
            <a:ext cx="6497306" cy="1309117"/>
            <a:chOff x="4803552" y="1567841"/>
            <a:chExt cx="6046700" cy="1309117"/>
          </a:xfrm>
        </p:grpSpPr>
        <p:sp>
          <p:nvSpPr>
            <p:cNvPr id="46" name="矩形 45"/>
            <p:cNvSpPr/>
            <p:nvPr/>
          </p:nvSpPr>
          <p:spPr>
            <a:xfrm>
              <a:off x="4812979" y="1860269"/>
              <a:ext cx="6037273" cy="1016689"/>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所有需要设置的渲染状态均继承自</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Bindable</a:t>
              </a:r>
              <a:r>
                <a:rPr lang="zh-CN" altLang="en-US" sz="1400" dirty="0">
                  <a:solidFill>
                    <a:schemeClr val="tx1">
                      <a:lumMod val="85000"/>
                      <a:lumOff val="15000"/>
                    </a:schemeClr>
                  </a:solidFill>
                  <a:cs typeface="+mn-ea"/>
                  <a:sym typeface="+mn-lt"/>
                </a:rPr>
                <a:t>类，</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Bindable</a:t>
              </a:r>
              <a:r>
                <a:rPr lang="zh-CN" altLang="en-US" sz="1400" dirty="0">
                  <a:solidFill>
                    <a:schemeClr val="tx1">
                      <a:lumMod val="85000"/>
                      <a:lumOff val="15000"/>
                    </a:schemeClr>
                  </a:solidFill>
                  <a:cs typeface="+mn-ea"/>
                  <a:sym typeface="+mn-lt"/>
                </a:rPr>
                <a:t>为一个接口类，含有</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Bind</a:t>
              </a:r>
              <a:r>
                <a:rPr lang="zh-CN" altLang="en-US" sz="1400" dirty="0">
                  <a:solidFill>
                    <a:schemeClr val="tx1">
                      <a:lumMod val="85000"/>
                      <a:lumOff val="15000"/>
                    </a:schemeClr>
                  </a:solidFill>
                  <a:cs typeface="+mn-ea"/>
                  <a:sym typeface="+mn-lt"/>
                </a:rPr>
                <a:t>纯虚函数，每次创建一个</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Bindable</a:t>
              </a:r>
              <a:r>
                <a:rPr lang="zh-CN" altLang="en-US" sz="1400" dirty="0">
                  <a:solidFill>
                    <a:schemeClr val="tx1">
                      <a:lumMod val="85000"/>
                      <a:lumOff val="15000"/>
                    </a:schemeClr>
                  </a:solidFill>
                  <a:cs typeface="+mn-ea"/>
                  <a:sym typeface="+mn-lt"/>
                </a:rPr>
                <a:t>子类的对象时，使用</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Device</a:t>
              </a:r>
              <a:r>
                <a:rPr lang="zh-CN" altLang="en-US" sz="1400" dirty="0">
                  <a:solidFill>
                    <a:schemeClr val="tx1">
                      <a:lumMod val="85000"/>
                      <a:lumOff val="15000"/>
                    </a:schemeClr>
                  </a:solidFill>
                  <a:cs typeface="+mn-ea"/>
                  <a:sym typeface="+mn-lt"/>
                </a:rPr>
                <a:t>申请资源，调用</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Bind</a:t>
              </a:r>
              <a:r>
                <a:rPr lang="zh-CN" altLang="en-US" sz="1400" dirty="0">
                  <a:solidFill>
                    <a:schemeClr val="tx1">
                      <a:lumMod val="85000"/>
                      <a:lumOff val="15000"/>
                    </a:schemeClr>
                  </a:solidFill>
                  <a:cs typeface="+mn-ea"/>
                  <a:sym typeface="+mn-lt"/>
                </a:rPr>
                <a:t>时绑定渲染状态。</a:t>
              </a:r>
            </a:p>
          </p:txBody>
        </p:sp>
        <p:sp>
          <p:nvSpPr>
            <p:cNvPr id="47" name="矩形 46"/>
            <p:cNvSpPr/>
            <p:nvPr/>
          </p:nvSpPr>
          <p:spPr>
            <a:xfrm>
              <a:off x="4803552" y="1567841"/>
              <a:ext cx="2414775" cy="369332"/>
            </a:xfrm>
            <a:prstGeom prst="rect">
              <a:avLst/>
            </a:prstGeom>
            <a:noFill/>
          </p:spPr>
          <p:txBody>
            <a:bodyPr wrap="square" rtlCol="0">
              <a:spAutoFit/>
            </a:bodyPr>
            <a:lstStyle/>
            <a:p>
              <a:r>
                <a:rPr lang="zh-CN" altLang="en-US" b="1" dirty="0">
                  <a:solidFill>
                    <a:schemeClr val="tx1">
                      <a:lumMod val="85000"/>
                      <a:lumOff val="15000"/>
                    </a:schemeClr>
                  </a:solidFill>
                  <a:cs typeface="+mn-ea"/>
                  <a:sym typeface="+mn-lt"/>
                </a:rPr>
                <a:t>渲染状态</a:t>
              </a:r>
              <a:endParaRPr lang="en-US" altLang="zh-CN" b="1" dirty="0">
                <a:solidFill>
                  <a:schemeClr val="tx1">
                    <a:lumMod val="85000"/>
                    <a:lumOff val="15000"/>
                  </a:schemeClr>
                </a:solidFill>
                <a:cs typeface="+mn-ea"/>
                <a:sym typeface="+mn-lt"/>
              </a:endParaRPr>
            </a:p>
          </p:txBody>
        </p:sp>
      </p:grpSp>
      <p:grpSp>
        <p:nvGrpSpPr>
          <p:cNvPr id="59" name="组合 58"/>
          <p:cNvGrpSpPr/>
          <p:nvPr/>
        </p:nvGrpSpPr>
        <p:grpSpPr>
          <a:xfrm>
            <a:off x="4719034" y="3709690"/>
            <a:ext cx="6487176" cy="1309117"/>
            <a:chOff x="4803552" y="1567841"/>
            <a:chExt cx="6046700" cy="1309117"/>
          </a:xfrm>
        </p:grpSpPr>
        <p:sp>
          <p:nvSpPr>
            <p:cNvPr id="60" name="矩形 59"/>
            <p:cNvSpPr/>
            <p:nvPr/>
          </p:nvSpPr>
          <p:spPr>
            <a:xfrm>
              <a:off x="4812979" y="1860269"/>
              <a:ext cx="6037273" cy="1016689"/>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每一个可绘制的对象都继承自</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Drawable</a:t>
              </a:r>
              <a:r>
                <a:rPr lang="zh-CN" altLang="en-US" sz="1400" dirty="0">
                  <a:solidFill>
                    <a:schemeClr val="tx1">
                      <a:lumMod val="85000"/>
                      <a:lumOff val="15000"/>
                    </a:schemeClr>
                  </a:solidFill>
                  <a:cs typeface="+mn-ea"/>
                  <a:sym typeface="+mn-lt"/>
                </a:rPr>
                <a:t>，可绘制对象分为两种，一种是通过</a:t>
              </a:r>
              <a:r>
                <a:rPr lang="en-US" altLang="zh-CN" sz="1400" dirty="0" err="1">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assimp</a:t>
              </a:r>
              <a:r>
                <a:rPr lang="zh-CN" altLang="en-US" sz="1400" dirty="0">
                  <a:solidFill>
                    <a:schemeClr val="tx1">
                      <a:lumMod val="85000"/>
                      <a:lumOff val="15000"/>
                    </a:schemeClr>
                  </a:solidFill>
                  <a:cs typeface="+mn-ea"/>
                  <a:sym typeface="+mn-lt"/>
                </a:rPr>
                <a:t>读取的模型文件中的对象，另一种使用程序生成的简单形状，包括平面和球体。</a:t>
              </a:r>
            </a:p>
          </p:txBody>
        </p:sp>
        <p:sp>
          <p:nvSpPr>
            <p:cNvPr id="61" name="矩形 60"/>
            <p:cNvSpPr/>
            <p:nvPr/>
          </p:nvSpPr>
          <p:spPr>
            <a:xfrm>
              <a:off x="4803552" y="1567841"/>
              <a:ext cx="2414775" cy="369332"/>
            </a:xfrm>
            <a:prstGeom prst="rect">
              <a:avLst/>
            </a:prstGeom>
            <a:noFill/>
          </p:spPr>
          <p:txBody>
            <a:bodyPr wrap="square" rtlCol="0">
              <a:spAutoFit/>
            </a:bodyPr>
            <a:lstStyle/>
            <a:p>
              <a:r>
                <a:rPr lang="zh-CN" altLang="en-US" b="1" dirty="0">
                  <a:solidFill>
                    <a:schemeClr val="tx1">
                      <a:lumMod val="85000"/>
                      <a:lumOff val="15000"/>
                    </a:schemeClr>
                  </a:solidFill>
                  <a:cs typeface="+mn-ea"/>
                  <a:sym typeface="+mn-lt"/>
                </a:rPr>
                <a:t>模型加载</a:t>
              </a:r>
              <a:endParaRPr lang="en-US" altLang="zh-CN" b="1" dirty="0">
                <a:solidFill>
                  <a:schemeClr val="tx1">
                    <a:lumMod val="85000"/>
                    <a:lumOff val="15000"/>
                  </a:schemeClr>
                </a:solidFill>
                <a:cs typeface="+mn-ea"/>
                <a:sym typeface="+mn-lt"/>
              </a:endParaRPr>
            </a:p>
          </p:txBody>
        </p:sp>
      </p:grpSp>
      <p:grpSp>
        <p:nvGrpSpPr>
          <p:cNvPr id="62" name="组合 61"/>
          <p:cNvGrpSpPr/>
          <p:nvPr/>
        </p:nvGrpSpPr>
        <p:grpSpPr>
          <a:xfrm>
            <a:off x="4728901" y="5018807"/>
            <a:ext cx="6477062" cy="1309117"/>
            <a:chOff x="4803552" y="1567841"/>
            <a:chExt cx="6254157" cy="1309117"/>
          </a:xfrm>
        </p:grpSpPr>
        <p:sp>
          <p:nvSpPr>
            <p:cNvPr id="63" name="矩形 62"/>
            <p:cNvSpPr/>
            <p:nvPr/>
          </p:nvSpPr>
          <p:spPr>
            <a:xfrm>
              <a:off x="4812979" y="1860269"/>
              <a:ext cx="6244730" cy="1016689"/>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每一个启动程序中包含一个</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Windows</a:t>
              </a:r>
              <a:r>
                <a:rPr lang="zh-CN" altLang="en-US" sz="1400" dirty="0">
                  <a:solidFill>
                    <a:schemeClr val="tx1">
                      <a:lumMod val="85000"/>
                      <a:lumOff val="15000"/>
                    </a:schemeClr>
                  </a:solidFill>
                  <a:cs typeface="+mn-ea"/>
                  <a:sym typeface="+mn-lt"/>
                </a:rPr>
                <a:t>窗体、一个相机和一个配置文件解析对象，</a:t>
              </a:r>
              <a:r>
                <a:rPr lang="en-US" altLang="zh-CN" sz="1400" dirty="0">
                  <a:solidFill>
                    <a:schemeClr val="tx1">
                      <a:lumMod val="85000"/>
                      <a:lumOff val="15000"/>
                    </a:schemeClr>
                  </a:solidFill>
                  <a:latin typeface="Cambria Math" panose="02040503050406030204" pitchFamily="18" charset="0"/>
                  <a:ea typeface="Cambria Math" panose="02040503050406030204" pitchFamily="18" charset="0"/>
                  <a:cs typeface="+mn-ea"/>
                  <a:sym typeface="+mn-lt"/>
                </a:rPr>
                <a:t>Windows</a:t>
              </a:r>
              <a:r>
                <a:rPr lang="zh-CN" altLang="en-US" sz="1400" dirty="0">
                  <a:solidFill>
                    <a:schemeClr val="tx1">
                      <a:lumMod val="85000"/>
                      <a:lumOff val="15000"/>
                    </a:schemeClr>
                  </a:solidFill>
                  <a:cs typeface="+mn-ea"/>
                  <a:sym typeface="+mn-lt"/>
                </a:rPr>
                <a:t>窗体负责处理鼠标键盘事件和显示渲染图像，相机响应视点的变化，配置文件解析负责对场景文件进行解析。</a:t>
              </a:r>
            </a:p>
          </p:txBody>
        </p:sp>
        <p:sp>
          <p:nvSpPr>
            <p:cNvPr id="64" name="矩形 63"/>
            <p:cNvSpPr/>
            <p:nvPr/>
          </p:nvSpPr>
          <p:spPr>
            <a:xfrm>
              <a:off x="4803552" y="1567841"/>
              <a:ext cx="2414775" cy="369332"/>
            </a:xfrm>
            <a:prstGeom prst="rect">
              <a:avLst/>
            </a:prstGeom>
            <a:noFill/>
          </p:spPr>
          <p:txBody>
            <a:bodyPr wrap="square" rtlCol="0">
              <a:spAutoFit/>
            </a:bodyPr>
            <a:lstStyle/>
            <a:p>
              <a:r>
                <a:rPr lang="zh-CN" altLang="en-US" b="1" dirty="0">
                  <a:solidFill>
                    <a:schemeClr val="tx1">
                      <a:lumMod val="85000"/>
                      <a:lumOff val="15000"/>
                    </a:schemeClr>
                  </a:solidFill>
                  <a:cs typeface="+mn-ea"/>
                  <a:sym typeface="+mn-lt"/>
                </a:rPr>
                <a:t>程序主体</a:t>
              </a:r>
              <a:endParaRPr lang="en-US" altLang="zh-CN" b="1" dirty="0">
                <a:solidFill>
                  <a:schemeClr val="tx1">
                    <a:lumMod val="85000"/>
                    <a:lumOff val="15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4993348" y="183878"/>
            <a:ext cx="22053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85000"/>
                    <a:lumOff val="15000"/>
                  </a:schemeClr>
                </a:solidFill>
                <a:cs typeface="+mn-ea"/>
                <a:sym typeface="+mn-lt"/>
              </a:rPr>
              <a:t>程序流程</a:t>
            </a:r>
          </a:p>
        </p:txBody>
      </p:sp>
      <p:sp>
        <p:nvSpPr>
          <p:cNvPr id="48" name="圆角矩形 2"/>
          <p:cNvSpPr/>
          <p:nvPr/>
        </p:nvSpPr>
        <p:spPr>
          <a:xfrm>
            <a:off x="7987799" y="1732470"/>
            <a:ext cx="1800000" cy="360000"/>
          </a:xfrm>
          <a:prstGeom prst="roundRect">
            <a:avLst/>
          </a:prstGeom>
          <a:solidFill>
            <a:srgbClr val="91C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文本框 52"/>
          <p:cNvSpPr txBox="1"/>
          <p:nvPr/>
        </p:nvSpPr>
        <p:spPr>
          <a:xfrm>
            <a:off x="7987799" y="1712415"/>
            <a:ext cx="1800000" cy="400110"/>
          </a:xfrm>
          <a:prstGeom prst="rect">
            <a:avLst/>
          </a:prstGeom>
          <a:noFill/>
        </p:spPr>
        <p:txBody>
          <a:bodyPr wrap="square" rtlCol="0">
            <a:spAutoFit/>
          </a:bodyPr>
          <a:lstStyle/>
          <a:p>
            <a:pPr algn="dist"/>
            <a:r>
              <a:rPr lang="zh-CN" altLang="en-US" sz="2000" dirty="0">
                <a:solidFill>
                  <a:schemeClr val="bg1"/>
                </a:solidFill>
                <a:cs typeface="+mn-ea"/>
                <a:sym typeface="+mn-lt"/>
              </a:rPr>
              <a:t>流程介绍</a:t>
            </a:r>
          </a:p>
        </p:txBody>
      </p:sp>
      <p:sp>
        <p:nvSpPr>
          <p:cNvPr id="54" name="文本框 53"/>
          <p:cNvSpPr txBox="1"/>
          <p:nvPr/>
        </p:nvSpPr>
        <p:spPr>
          <a:xfrm>
            <a:off x="7943284" y="2112525"/>
            <a:ext cx="3917630" cy="2943370"/>
          </a:xfrm>
          <a:prstGeom prst="rect">
            <a:avLst/>
          </a:prstGeom>
          <a:noFill/>
        </p:spPr>
        <p:txBody>
          <a:bodyPr wrap="square" rtlCol="0">
            <a:spAutoFit/>
          </a:bodyPr>
          <a:lstStyle>
            <a:defPPr>
              <a:defRPr lang="zh-CN"/>
            </a:defPPr>
            <a:lvl1pPr>
              <a:lnSpc>
                <a:spcPts val="2500"/>
              </a:lnSpc>
              <a:defRPr sz="1400">
                <a:solidFill>
                  <a:schemeClr val="tx1">
                    <a:lumMod val="85000"/>
                    <a:lumOff val="15000"/>
                  </a:schemeClr>
                </a:solidFill>
                <a:latin typeface="Noto Sans S Chinese Regular" panose="020B0500000000000000" pitchFamily="34" charset="-122"/>
                <a:ea typeface="Noto Sans S Chinese Regular" panose="020B0500000000000000" pitchFamily="34" charset="-122"/>
                <a:cs typeface="文泉驿等宽微米黑" panose="020B0606030804020204" pitchFamily="34" charset="-122"/>
              </a:defRPr>
            </a:lvl1pPr>
          </a:lstStyle>
          <a:p>
            <a:r>
              <a:rPr lang="zh-CN" altLang="en-US" sz="1500" dirty="0">
                <a:latin typeface="+mn-lt"/>
                <a:ea typeface="+mn-ea"/>
                <a:cs typeface="+mn-ea"/>
                <a:sym typeface="+mn-lt"/>
              </a:rPr>
              <a:t>启动程序后创建</a:t>
            </a:r>
            <a:r>
              <a:rPr lang="en-US" altLang="zh-CN" dirty="0">
                <a:latin typeface="Cambria Math" panose="02040503050406030204" pitchFamily="18" charset="0"/>
                <a:ea typeface="Cambria Math" panose="02040503050406030204" pitchFamily="18" charset="0"/>
                <a:cs typeface="+mn-ea"/>
                <a:sym typeface="+mn-lt"/>
              </a:rPr>
              <a:t>Windows</a:t>
            </a:r>
            <a:r>
              <a:rPr lang="zh-CN" altLang="en-US" sz="1500" dirty="0">
                <a:latin typeface="+mn-lt"/>
                <a:ea typeface="+mn-ea"/>
                <a:cs typeface="+mn-ea"/>
                <a:sym typeface="+mn-lt"/>
              </a:rPr>
              <a:t>窗体、</a:t>
            </a:r>
            <a:r>
              <a:rPr lang="en-US" altLang="zh-CN" dirty="0" err="1">
                <a:latin typeface="Cambria Math" panose="02040503050406030204" pitchFamily="18" charset="0"/>
                <a:ea typeface="Cambria Math" panose="02040503050406030204" pitchFamily="18" charset="0"/>
                <a:cs typeface="+mn-ea"/>
                <a:sym typeface="+mn-lt"/>
              </a:rPr>
              <a:t>SceneParse</a:t>
            </a:r>
            <a:r>
              <a:rPr lang="zh-CN" altLang="en-US" sz="1500" dirty="0">
                <a:latin typeface="+mn-lt"/>
                <a:ea typeface="+mn-ea"/>
                <a:cs typeface="+mn-ea"/>
                <a:sym typeface="+mn-lt"/>
              </a:rPr>
              <a:t>解析器和相机，</a:t>
            </a:r>
            <a:r>
              <a:rPr lang="en-US" altLang="zh-CN" dirty="0" err="1">
                <a:latin typeface="Cambria Math" panose="02040503050406030204" pitchFamily="18" charset="0"/>
                <a:ea typeface="Cambria Math" panose="02040503050406030204" pitchFamily="18" charset="0"/>
                <a:cs typeface="+mn-ea"/>
                <a:sym typeface="+mn-lt"/>
              </a:rPr>
              <a:t>SceneParse</a:t>
            </a:r>
            <a:r>
              <a:rPr lang="zh-CN" altLang="en-US" sz="1500" dirty="0">
                <a:latin typeface="+mn-lt"/>
                <a:ea typeface="+mn-ea"/>
                <a:cs typeface="+mn-ea"/>
                <a:sym typeface="+mn-lt"/>
              </a:rPr>
              <a:t>解析配置文件通过</a:t>
            </a:r>
            <a:r>
              <a:rPr lang="en-US" altLang="zh-CN" dirty="0" err="1">
                <a:latin typeface="Cambria Math" panose="02040503050406030204" pitchFamily="18" charset="0"/>
                <a:ea typeface="Cambria Math" panose="02040503050406030204" pitchFamily="18" charset="0"/>
                <a:cs typeface="+mn-ea"/>
                <a:sym typeface="+mn-lt"/>
              </a:rPr>
              <a:t>BindableFactory</a:t>
            </a:r>
            <a:r>
              <a:rPr lang="zh-CN" altLang="en-US" sz="1500" dirty="0">
                <a:latin typeface="+mn-lt"/>
                <a:ea typeface="+mn-ea"/>
                <a:cs typeface="+mn-ea"/>
                <a:sym typeface="+mn-lt"/>
              </a:rPr>
              <a:t>创建绘渲染状态和可绘制对象，解析场景后进入渲染循环</a:t>
            </a:r>
            <a:r>
              <a:rPr lang="en-US" altLang="zh-CN" dirty="0" err="1">
                <a:latin typeface="Cambria Math" panose="02040503050406030204" pitchFamily="18" charset="0"/>
                <a:ea typeface="Cambria Math" panose="02040503050406030204" pitchFamily="18" charset="0"/>
                <a:cs typeface="+mn-ea"/>
                <a:sym typeface="+mn-lt"/>
              </a:rPr>
              <a:t>DoFrame</a:t>
            </a:r>
            <a:r>
              <a:rPr lang="zh-CN" altLang="en-US" sz="1500" dirty="0">
                <a:latin typeface="+mn-lt"/>
                <a:ea typeface="+mn-ea"/>
                <a:cs typeface="+mn-ea"/>
                <a:sym typeface="+mn-lt"/>
              </a:rPr>
              <a:t>。在循环中首先清除颜色缓存和深度缓存，然后获取解析器创建的可绘制对象和灯光进行绘制，结束绘制后调用</a:t>
            </a:r>
            <a:r>
              <a:rPr lang="en-US" altLang="zh-CN" dirty="0" err="1">
                <a:latin typeface="Cambria Math" panose="02040503050406030204" pitchFamily="18" charset="0"/>
                <a:ea typeface="Cambria Math" panose="02040503050406030204" pitchFamily="18" charset="0"/>
                <a:cs typeface="+mn-ea"/>
                <a:sym typeface="+mn-lt"/>
              </a:rPr>
              <a:t>EndFrame</a:t>
            </a:r>
            <a:r>
              <a:rPr lang="zh-CN" altLang="en-US" sz="1500" dirty="0">
                <a:latin typeface="+mn-lt"/>
                <a:ea typeface="+mn-ea"/>
                <a:cs typeface="+mn-ea"/>
                <a:sym typeface="+mn-lt"/>
              </a:rPr>
              <a:t>，将缓存中的数据拷贝到窗体，最后对鼠标和键盘的操作进行检测，若产生对应信号则对其进行响应。</a:t>
            </a:r>
          </a:p>
        </p:txBody>
      </p:sp>
      <p:graphicFrame>
        <p:nvGraphicFramePr>
          <p:cNvPr id="2" name="对象 1">
            <a:extLst>
              <a:ext uri="{FF2B5EF4-FFF2-40B4-BE49-F238E27FC236}">
                <a16:creationId xmlns:a16="http://schemas.microsoft.com/office/drawing/2014/main" id="{8AE26ED9-A07B-4452-BC6B-5A1CBE6F8C2F}"/>
              </a:ext>
            </a:extLst>
          </p:cNvPr>
          <p:cNvGraphicFramePr>
            <a:graphicFrameLocks noChangeAspect="1"/>
          </p:cNvGraphicFramePr>
          <p:nvPr>
            <p:extLst>
              <p:ext uri="{D42A27DB-BD31-4B8C-83A1-F6EECF244321}">
                <p14:modId xmlns:p14="http://schemas.microsoft.com/office/powerpoint/2010/main" val="1010750683"/>
              </p:ext>
            </p:extLst>
          </p:nvPr>
        </p:nvGraphicFramePr>
        <p:xfrm>
          <a:off x="172271" y="1014953"/>
          <a:ext cx="7420100" cy="5459114"/>
        </p:xfrm>
        <a:graphic>
          <a:graphicData uri="http://schemas.openxmlformats.org/presentationml/2006/ole">
            <mc:AlternateContent xmlns:mc="http://schemas.openxmlformats.org/markup-compatibility/2006">
              <mc:Choice xmlns:v="urn:schemas-microsoft-com:vml" Requires="v">
                <p:oleObj spid="_x0000_s1254" name="Visio" r:id="rId3" imgW="8337343" imgH="6133805" progId="Visio.Drawing.15">
                  <p:embed/>
                </p:oleObj>
              </mc:Choice>
              <mc:Fallback>
                <p:oleObj name="Visio" r:id="rId3" imgW="8337343" imgH="6133805" progId="Visio.Drawing.15">
                  <p:embed/>
                  <p:pic>
                    <p:nvPicPr>
                      <p:cNvPr id="0" name=""/>
                      <p:cNvPicPr/>
                      <p:nvPr/>
                    </p:nvPicPr>
                    <p:blipFill>
                      <a:blip r:embed="rId4"/>
                      <a:stretch>
                        <a:fillRect/>
                      </a:stretch>
                    </p:blipFill>
                    <p:spPr>
                      <a:xfrm>
                        <a:off x="172271" y="1014953"/>
                        <a:ext cx="7420100" cy="5459114"/>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4804551" y="252027"/>
            <a:ext cx="22053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85000"/>
                    <a:lumOff val="15000"/>
                  </a:schemeClr>
                </a:solidFill>
                <a:cs typeface="+mn-ea"/>
                <a:sym typeface="+mn-lt"/>
              </a:rPr>
              <a:t>渲染状态</a:t>
            </a:r>
          </a:p>
        </p:txBody>
      </p:sp>
      <p:sp>
        <p:nvSpPr>
          <p:cNvPr id="48" name="圆角矩形 2"/>
          <p:cNvSpPr/>
          <p:nvPr/>
        </p:nvSpPr>
        <p:spPr>
          <a:xfrm>
            <a:off x="653362" y="4620437"/>
            <a:ext cx="2064054" cy="433754"/>
          </a:xfrm>
          <a:prstGeom prst="roundRect">
            <a:avLst/>
          </a:prstGeom>
          <a:solidFill>
            <a:srgbClr val="91C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文本框 52"/>
          <p:cNvSpPr txBox="1"/>
          <p:nvPr/>
        </p:nvSpPr>
        <p:spPr>
          <a:xfrm>
            <a:off x="755183" y="4637259"/>
            <a:ext cx="1917190" cy="400110"/>
          </a:xfrm>
          <a:prstGeom prst="rect">
            <a:avLst/>
          </a:prstGeom>
          <a:noFill/>
        </p:spPr>
        <p:txBody>
          <a:bodyPr wrap="square" rtlCol="0">
            <a:spAutoFit/>
          </a:bodyPr>
          <a:lstStyle/>
          <a:p>
            <a:pPr algn="dist"/>
            <a:r>
              <a:rPr lang="zh-CN" altLang="en-US" sz="2000" dirty="0">
                <a:solidFill>
                  <a:schemeClr val="bg1"/>
                </a:solidFill>
                <a:cs typeface="+mn-ea"/>
                <a:sym typeface="+mn-lt"/>
              </a:rPr>
              <a:t>渲染状态介绍</a:t>
            </a:r>
          </a:p>
        </p:txBody>
      </p:sp>
      <p:sp>
        <p:nvSpPr>
          <p:cNvPr id="54" name="文本框 53"/>
          <p:cNvSpPr txBox="1"/>
          <p:nvPr/>
        </p:nvSpPr>
        <p:spPr>
          <a:xfrm>
            <a:off x="653362" y="5133667"/>
            <a:ext cx="11202088" cy="1340367"/>
          </a:xfrm>
          <a:prstGeom prst="rect">
            <a:avLst/>
          </a:prstGeom>
          <a:noFill/>
        </p:spPr>
        <p:txBody>
          <a:bodyPr wrap="square" rtlCol="0">
            <a:spAutoFit/>
          </a:bodyPr>
          <a:lstStyle>
            <a:defPPr>
              <a:defRPr lang="zh-CN"/>
            </a:defPPr>
            <a:lvl1pPr>
              <a:lnSpc>
                <a:spcPts val="2500"/>
              </a:lnSpc>
              <a:defRPr sz="1400">
                <a:solidFill>
                  <a:schemeClr val="tx1">
                    <a:lumMod val="85000"/>
                    <a:lumOff val="15000"/>
                  </a:schemeClr>
                </a:solidFill>
                <a:latin typeface="Noto Sans S Chinese Regular" panose="020B0500000000000000" pitchFamily="34" charset="-122"/>
                <a:ea typeface="Noto Sans S Chinese Regular" panose="020B0500000000000000" pitchFamily="34" charset="-122"/>
                <a:cs typeface="文泉驿等宽微米黑" panose="020B0606030804020204" pitchFamily="34" charset="-122"/>
              </a:defRPr>
            </a:lvl1pPr>
          </a:lstStyle>
          <a:p>
            <a:r>
              <a:rPr lang="zh-CN" altLang="en-US" sz="1500" dirty="0">
                <a:latin typeface="+mn-lt"/>
                <a:ea typeface="+mn-ea"/>
                <a:cs typeface="+mn-ea"/>
                <a:sym typeface="+mn-lt"/>
              </a:rPr>
              <a:t>渲染器开始绘制之前需要设置大量的渲染状态，因此将创建渲染状态的过程封装成类，每个渲染状态对应一个继承自</a:t>
            </a:r>
            <a:r>
              <a:rPr lang="en-US" altLang="zh-CN" dirty="0">
                <a:latin typeface="Cambria Math" panose="02040503050406030204" pitchFamily="18" charset="0"/>
                <a:ea typeface="Cambria Math" panose="02040503050406030204" pitchFamily="18" charset="0"/>
                <a:cs typeface="+mn-ea"/>
                <a:sym typeface="+mn-lt"/>
              </a:rPr>
              <a:t>Bindable</a:t>
            </a:r>
            <a:r>
              <a:rPr lang="zh-CN" altLang="en-US" sz="1500" dirty="0">
                <a:latin typeface="+mn-lt"/>
                <a:ea typeface="+mn-ea"/>
                <a:cs typeface="+mn-ea"/>
                <a:sym typeface="+mn-lt"/>
              </a:rPr>
              <a:t>的类，</a:t>
            </a:r>
            <a:r>
              <a:rPr lang="en-US" altLang="zh-CN" dirty="0">
                <a:latin typeface="Cambria Math" panose="02040503050406030204" pitchFamily="18" charset="0"/>
                <a:ea typeface="Cambria Math" panose="02040503050406030204" pitchFamily="18" charset="0"/>
                <a:cs typeface="+mn-ea"/>
                <a:sym typeface="+mn-lt"/>
              </a:rPr>
              <a:t>Bindable</a:t>
            </a:r>
            <a:r>
              <a:rPr lang="zh-CN" altLang="en-US" sz="1500" dirty="0">
                <a:latin typeface="+mn-lt"/>
                <a:ea typeface="+mn-ea"/>
                <a:cs typeface="+mn-ea"/>
                <a:sym typeface="+mn-lt"/>
              </a:rPr>
              <a:t>是一个接口类，不包含数据，只有一个纯虚函数</a:t>
            </a:r>
            <a:r>
              <a:rPr lang="en-US" altLang="zh-CN" dirty="0">
                <a:latin typeface="Cambria Math" panose="02040503050406030204" pitchFamily="18" charset="0"/>
                <a:ea typeface="Cambria Math" panose="02040503050406030204" pitchFamily="18" charset="0"/>
                <a:cs typeface="+mn-ea"/>
                <a:sym typeface="+mn-lt"/>
              </a:rPr>
              <a:t>Bind</a:t>
            </a:r>
            <a:r>
              <a:rPr lang="zh-CN" altLang="en-US" sz="1500" dirty="0">
                <a:latin typeface="+mn-lt"/>
                <a:ea typeface="+mn-ea"/>
                <a:cs typeface="+mn-ea"/>
                <a:sym typeface="+mn-lt"/>
              </a:rPr>
              <a:t>和两个辅助函数</a:t>
            </a:r>
            <a:r>
              <a:rPr lang="en-US" altLang="zh-CN" dirty="0" err="1">
                <a:latin typeface="Cambria Math" panose="02040503050406030204" pitchFamily="18" charset="0"/>
                <a:ea typeface="Cambria Math" panose="02040503050406030204" pitchFamily="18" charset="0"/>
                <a:cs typeface="+mn-ea"/>
                <a:sym typeface="+mn-lt"/>
              </a:rPr>
              <a:t>GetDevice</a:t>
            </a:r>
            <a:r>
              <a:rPr lang="zh-CN" altLang="en-US" sz="1500" dirty="0">
                <a:latin typeface="+mn-lt"/>
                <a:ea typeface="+mn-ea"/>
                <a:cs typeface="+mn-ea"/>
                <a:sym typeface="+mn-lt"/>
              </a:rPr>
              <a:t>和</a:t>
            </a:r>
            <a:r>
              <a:rPr lang="en-US" altLang="zh-CN" dirty="0" err="1">
                <a:latin typeface="Cambria Math" panose="02040503050406030204" pitchFamily="18" charset="0"/>
                <a:ea typeface="Cambria Math" panose="02040503050406030204" pitchFamily="18" charset="0"/>
                <a:cs typeface="+mn-ea"/>
                <a:sym typeface="+mn-lt"/>
              </a:rPr>
              <a:t>GetContext</a:t>
            </a:r>
            <a:r>
              <a:rPr lang="zh-CN" altLang="en-US" sz="1500" dirty="0">
                <a:latin typeface="+mn-lt"/>
                <a:ea typeface="+mn-ea"/>
                <a:cs typeface="+mn-ea"/>
                <a:sym typeface="+mn-lt"/>
              </a:rPr>
              <a:t>，当要创建一个渲染状态时，只需调用对应渲染状态的构造函数传入对应参数即可。当绘制对象时，在</a:t>
            </a:r>
            <a:r>
              <a:rPr lang="en-US" altLang="zh-CN" dirty="0">
                <a:latin typeface="Cambria Math" panose="02040503050406030204" pitchFamily="18" charset="0"/>
                <a:ea typeface="Cambria Math" panose="02040503050406030204" pitchFamily="18" charset="0"/>
                <a:cs typeface="+mn-ea"/>
                <a:sym typeface="+mn-lt"/>
              </a:rPr>
              <a:t>Draw</a:t>
            </a:r>
            <a:r>
              <a:rPr lang="zh-CN" altLang="en-US" sz="1500" dirty="0">
                <a:latin typeface="+mn-lt"/>
                <a:ea typeface="+mn-ea"/>
                <a:cs typeface="+mn-ea"/>
                <a:sym typeface="+mn-lt"/>
              </a:rPr>
              <a:t>函数中先调用</a:t>
            </a:r>
            <a:r>
              <a:rPr lang="en-US" altLang="zh-CN" dirty="0">
                <a:latin typeface="Cambria Math" panose="02040503050406030204" pitchFamily="18" charset="0"/>
                <a:ea typeface="Cambria Math" panose="02040503050406030204" pitchFamily="18" charset="0"/>
                <a:cs typeface="+mn-ea"/>
                <a:sym typeface="+mn-lt"/>
              </a:rPr>
              <a:t>Bind</a:t>
            </a:r>
            <a:r>
              <a:rPr lang="zh-CN" altLang="en-US" sz="1500" dirty="0">
                <a:latin typeface="+mn-lt"/>
                <a:ea typeface="+mn-ea"/>
                <a:cs typeface="+mn-ea"/>
                <a:sym typeface="+mn-lt"/>
              </a:rPr>
              <a:t>函数绑定渲染状态后在调用库中的</a:t>
            </a:r>
            <a:r>
              <a:rPr lang="en-US" altLang="zh-CN" dirty="0" err="1">
                <a:latin typeface="Cambria Math" panose="02040503050406030204" pitchFamily="18" charset="0"/>
                <a:ea typeface="Cambria Math" panose="02040503050406030204" pitchFamily="18" charset="0"/>
                <a:cs typeface="+mn-ea"/>
                <a:sym typeface="+mn-lt"/>
              </a:rPr>
              <a:t>DrawIndex</a:t>
            </a:r>
            <a:r>
              <a:rPr lang="zh-CN" altLang="en-US" sz="1500" dirty="0">
                <a:latin typeface="+mn-lt"/>
                <a:ea typeface="+mn-ea"/>
                <a:cs typeface="+mn-ea"/>
                <a:sym typeface="+mn-lt"/>
              </a:rPr>
              <a:t>进行绘制。</a:t>
            </a:r>
          </a:p>
        </p:txBody>
      </p:sp>
      <p:graphicFrame>
        <p:nvGraphicFramePr>
          <p:cNvPr id="3" name="对象 2">
            <a:extLst>
              <a:ext uri="{FF2B5EF4-FFF2-40B4-BE49-F238E27FC236}">
                <a16:creationId xmlns:a16="http://schemas.microsoft.com/office/drawing/2014/main" id="{C5DADE56-E87F-49B5-8D81-CA210085ECEF}"/>
              </a:ext>
            </a:extLst>
          </p:cNvPr>
          <p:cNvGraphicFramePr>
            <a:graphicFrameLocks noChangeAspect="1"/>
          </p:cNvGraphicFramePr>
          <p:nvPr>
            <p:extLst>
              <p:ext uri="{D42A27DB-BD31-4B8C-83A1-F6EECF244321}">
                <p14:modId xmlns:p14="http://schemas.microsoft.com/office/powerpoint/2010/main" val="2495383249"/>
              </p:ext>
            </p:extLst>
          </p:nvPr>
        </p:nvGraphicFramePr>
        <p:xfrm>
          <a:off x="121665" y="873401"/>
          <a:ext cx="11948670" cy="3316222"/>
        </p:xfrm>
        <a:graphic>
          <a:graphicData uri="http://schemas.openxmlformats.org/presentationml/2006/ole">
            <mc:AlternateContent xmlns:mc="http://schemas.openxmlformats.org/markup-compatibility/2006">
              <mc:Choice xmlns:v="urn:schemas-microsoft-com:vml" Requires="v">
                <p:oleObj spid="_x0000_s2277" name="Visio" r:id="rId3" imgW="18033764" imgH="5003918" progId="Visio.Drawing.15">
                  <p:embed/>
                </p:oleObj>
              </mc:Choice>
              <mc:Fallback>
                <p:oleObj name="Visio" r:id="rId3" imgW="18033764" imgH="5003918" progId="Visio.Drawing.15">
                  <p:embed/>
                  <p:pic>
                    <p:nvPicPr>
                      <p:cNvPr id="0" name=""/>
                      <p:cNvPicPr/>
                      <p:nvPr/>
                    </p:nvPicPr>
                    <p:blipFill>
                      <a:blip r:embed="rId4"/>
                      <a:stretch>
                        <a:fillRect/>
                      </a:stretch>
                    </p:blipFill>
                    <p:spPr>
                      <a:xfrm>
                        <a:off x="121665" y="873401"/>
                        <a:ext cx="11948670" cy="3316222"/>
                      </a:xfrm>
                      <a:prstGeom prst="rect">
                        <a:avLst/>
                      </a:prstGeom>
                    </p:spPr>
                  </p:pic>
                </p:oleObj>
              </mc:Fallback>
            </mc:AlternateContent>
          </a:graphicData>
        </a:graphic>
      </p:graphicFrame>
    </p:spTree>
    <p:extLst>
      <p:ext uri="{BB962C8B-B14F-4D97-AF65-F5344CB8AC3E}">
        <p14:creationId xmlns:p14="http://schemas.microsoft.com/office/powerpoint/2010/main" val="1995530761"/>
      </p:ext>
    </p:extLst>
  </p:cSld>
  <p:clrMapOvr>
    <a:masterClrMapping/>
  </p:clrMapOvr>
  <p:transition spd="med">
    <p:push dir="u"/>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xl1ry4l">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4119</Words>
  <Application>Microsoft Office PowerPoint</Application>
  <PresentationFormat>宽屏</PresentationFormat>
  <Paragraphs>256</Paragraphs>
  <Slides>34</Slides>
  <Notes>7</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34</vt:i4>
      </vt:variant>
    </vt:vector>
  </HeadingPairs>
  <TitlesOfParts>
    <vt:vector size="45" baseType="lpstr">
      <vt:lpstr>等线</vt:lpstr>
      <vt:lpstr>微软雅黑</vt:lpstr>
      <vt:lpstr>Arial</vt:lpstr>
      <vt:lpstr>Calibri</vt:lpstr>
      <vt:lpstr>Cambria Math</vt:lpstr>
      <vt:lpstr>Times New Roman</vt:lpstr>
      <vt:lpstr>Wingdings</vt:lpstr>
      <vt:lpstr>第一PPT，www.1ppt.com</vt:lpstr>
      <vt:lpstr>自定义设计方案</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述职报告</dc:title>
  <dc:creator/>
  <cp:keywords>www.1ppt.com</cp:keywords>
  <dc:description>www.1ppt.com</dc:description>
  <cp:lastModifiedBy/>
  <cp:revision>1</cp:revision>
  <dcterms:created xsi:type="dcterms:W3CDTF">2021-06-14T07:59:39Z</dcterms:created>
  <dcterms:modified xsi:type="dcterms:W3CDTF">2022-04-14T09:52:26Z</dcterms:modified>
</cp:coreProperties>
</file>